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9" r:id="rId2"/>
    <p:sldId id="260" r:id="rId3"/>
    <p:sldId id="284"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0" autoAdjust="0"/>
  </p:normalViewPr>
  <p:slideViewPr>
    <p:cSldViewPr snapToGrid="0">
      <p:cViewPr>
        <p:scale>
          <a:sx n="77" d="100"/>
          <a:sy n="77" d="100"/>
        </p:scale>
        <p:origin x="-4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Staff\Desktop\LLLB%20gr.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Staff\Desktop\LLLB%20gr%20(&#33258;&#21205;&#20786;&#23384;).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Excel____1.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taff\Desktop\LLLB%20gr%20(&#33258;&#21205;&#20786;&#233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微軟正黑體" panose="020B0604030504040204" pitchFamily="34" charset="-120"/>
                <a:ea typeface="微軟正黑體" panose="020B0604030504040204" pitchFamily="34" charset="-120"/>
                <a:cs typeface="+mn-cs"/>
              </a:defRPr>
            </a:pPr>
            <a:r>
              <a:rPr lang="zh-TW"/>
              <a:t>家庭願望</a:t>
            </a:r>
            <a:r>
              <a:rPr lang="en-US"/>
              <a:t> (N=855)</a:t>
            </a:r>
            <a:endParaRPr lang="zh-TW"/>
          </a:p>
        </c:rich>
      </c:tx>
      <c:overlay val="0"/>
      <c:spPr>
        <a:noFill/>
        <a:ln>
          <a:noFill/>
        </a:ln>
        <a:effectLst/>
      </c:spPr>
    </c:title>
    <c:autoTitleDeleted val="0"/>
    <c:plotArea>
      <c:layout>
        <c:manualLayout>
          <c:layoutTarget val="inner"/>
          <c:xMode val="edge"/>
          <c:yMode val="edge"/>
          <c:x val="0.15156243690692509"/>
          <c:y val="0.24170013912961943"/>
          <c:w val="0.7481571774682011"/>
          <c:h val="0.68128423946841177"/>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pattFill prst="pct80">
                <a:fgClr>
                  <a:srgbClr val="92D050"/>
                </a:fgClr>
                <a:bgClr>
                  <a:schemeClr val="bg1"/>
                </a:bgClr>
              </a:pattFill>
              <a:ln>
                <a:noFill/>
              </a:ln>
              <a:effectLst>
                <a:outerShdw blurRad="317500" algn="ctr" rotWithShape="0">
                  <a:prstClr val="black">
                    <a:alpha val="25000"/>
                  </a:prstClr>
                </a:outerShdw>
              </a:effectLst>
            </c:spPr>
          </c:dPt>
          <c:dPt>
            <c:idx val="3"/>
            <c:bubble3D val="0"/>
            <c:spPr>
              <a:pattFill prst="pct20">
                <a:fgClr>
                  <a:schemeClr val="accent4">
                    <a:lumMod val="50000"/>
                  </a:schemeClr>
                </a:fgClr>
                <a:bgClr>
                  <a:schemeClr val="bg1"/>
                </a:bgClr>
              </a:pattFill>
              <a:ln>
                <a:noFill/>
              </a:ln>
              <a:effectLst>
                <a:outerShdw blurRad="317500" algn="ctr" rotWithShape="0">
                  <a:prstClr val="black">
                    <a:alpha val="25000"/>
                  </a:prstClr>
                </a:outerShdw>
              </a:effectLst>
            </c:spPr>
          </c:dPt>
          <c:dPt>
            <c:idx val="4"/>
            <c:bubble3D val="0"/>
            <c:spPr>
              <a:pattFill prst="dkVert">
                <a:fgClr>
                  <a:srgbClr val="00B0F0"/>
                </a:fgClr>
                <a:bgClr>
                  <a:schemeClr val="bg1"/>
                </a:bgClr>
              </a:pattFill>
              <a:ln>
                <a:noFill/>
              </a:ln>
              <a:effectLst>
                <a:outerShdw blurRad="317500" algn="ctr" rotWithShape="0">
                  <a:prstClr val="black">
                    <a:alpha val="25000"/>
                  </a:prstClr>
                </a:outerShdw>
              </a:effectLst>
            </c:spPr>
          </c:dPt>
          <c:dPt>
            <c:idx val="5"/>
            <c:bubble3D val="0"/>
            <c:spPr>
              <a:pattFill prst="smGrid">
                <a:fgClr>
                  <a:srgbClr val="7030A0"/>
                </a:fgClr>
                <a:bgClr>
                  <a:schemeClr val="bg1"/>
                </a:bgClr>
              </a:pattFill>
              <a:ln>
                <a:noFill/>
              </a:ln>
              <a:effectLst>
                <a:outerShdw blurRad="317500" algn="ctr" rotWithShape="0">
                  <a:prstClr val="black">
                    <a:alpha val="25000"/>
                  </a:prstClr>
                </a:outerShdw>
              </a:effectLst>
            </c:spPr>
          </c:dPt>
          <c:dPt>
            <c:idx val="6"/>
            <c:bubble3D val="0"/>
            <c:spPr>
              <a:pattFill prst="solidDmnd">
                <a:fgClr>
                  <a:schemeClr val="accent4"/>
                </a:fgClr>
                <a:bgClr>
                  <a:schemeClr val="bg1"/>
                </a:bgClr>
              </a:pattFill>
              <a:ln>
                <a:noFill/>
              </a:ln>
              <a:effectLst>
                <a:outerShdw blurRad="317500" algn="ctr" rotWithShape="0">
                  <a:prstClr val="black">
                    <a:alpha val="25000"/>
                  </a:prstClr>
                </a:outerShdw>
              </a:effectLst>
            </c:spPr>
          </c:dPt>
          <c:dPt>
            <c:idx val="7"/>
            <c:bubble3D val="0"/>
            <c:spPr>
              <a:pattFill prst="wdDnDiag">
                <a:fgClr>
                  <a:srgbClr val="FF0000"/>
                </a:fgClr>
                <a:bgClr>
                  <a:schemeClr val="bg1"/>
                </a:bgClr>
              </a:pattFill>
              <a:ln>
                <a:noFill/>
              </a:ln>
              <a:effectLst>
                <a:outerShdw blurRad="317500" algn="ctr" rotWithShape="0">
                  <a:prstClr val="black">
                    <a:alpha val="25000"/>
                  </a:prstClr>
                </a:outerShdw>
              </a:effectLst>
            </c:spPr>
          </c:dPt>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dLbl>
            <c:dLbl>
              <c:idx val="1"/>
              <c:layout>
                <c:manualLayout>
                  <c:x val="-2.8811334699176069E-2"/>
                  <c:y val="-0.1386246056782334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4794400699912501E-2"/>
                  <c:y val="-5.4790158797133205E-2"/>
                </c:manualLayout>
              </c:layout>
              <c:showLegendKey val="0"/>
              <c:showVal val="0"/>
              <c:showCatName val="1"/>
              <c:showSerName val="0"/>
              <c:showPercent val="1"/>
              <c:showBubbleSize val="0"/>
              <c:extLst>
                <c:ext xmlns:c15="http://schemas.microsoft.com/office/drawing/2012/chart" uri="{CE6537A1-D6FC-4f65-9D91-7224C49458BB}">
                  <c15:layout>
                    <c:manualLayout>
                      <c:w val="0.18237675453611776"/>
                      <c:h val="0.17563563207454808"/>
                    </c:manualLayout>
                  </c15:layout>
                </c:ext>
              </c:extLst>
            </c:dLbl>
            <c:dLbl>
              <c:idx val="4"/>
              <c:layout>
                <c:manualLayout>
                  <c:x val="-1.4569745439285419E-2"/>
                  <c:y val="2.25394570158225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0482684195035809E-2"/>
                  <c:y val="-1.020989095605951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2.6474765470424766E-2"/>
                  <c:y val="-2.447353386820349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7485969743319629"/>
                  <c:y val="2.7735214486201844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lumMod val="6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工作表3!$A$41:$A$48</c:f>
              <c:strCache>
                <c:ptCount val="8"/>
                <c:pt idx="0">
                  <c:v>減輕經濟負擔</c:v>
                </c:pt>
                <c:pt idx="1">
                  <c:v>改善物質生活</c:v>
                </c:pt>
                <c:pt idx="2">
                  <c:v>改善家人工作狀況</c:v>
                </c:pt>
                <c:pt idx="3">
                  <c:v>改善家人關係</c:v>
                </c:pt>
                <c:pt idx="4">
                  <c:v>家人幸福快樂</c:v>
                </c:pt>
                <c:pt idx="5">
                  <c:v>個人願望</c:v>
                </c:pt>
                <c:pt idx="6">
                  <c:v>已滿足</c:v>
                </c:pt>
                <c:pt idx="7">
                  <c:v>未能歸類</c:v>
                </c:pt>
              </c:strCache>
            </c:strRef>
          </c:cat>
          <c:val>
            <c:numRef>
              <c:f>工作表3!$B$41:$B$48</c:f>
              <c:numCache>
                <c:formatCode>General</c:formatCode>
                <c:ptCount val="8"/>
                <c:pt idx="0">
                  <c:v>191</c:v>
                </c:pt>
                <c:pt idx="1">
                  <c:v>166</c:v>
                </c:pt>
                <c:pt idx="2">
                  <c:v>19</c:v>
                </c:pt>
                <c:pt idx="3">
                  <c:v>69</c:v>
                </c:pt>
                <c:pt idx="4">
                  <c:v>45</c:v>
                </c:pt>
                <c:pt idx="5">
                  <c:v>51</c:v>
                </c:pt>
                <c:pt idx="6">
                  <c:v>5</c:v>
                </c:pt>
                <c:pt idx="7">
                  <c:v>27</c:v>
                </c:pt>
              </c:numCache>
            </c:numRef>
          </c:val>
        </c:ser>
        <c:ser>
          <c:idx val="1"/>
          <c:order val="1"/>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Pt>
            <c:idx val="6"/>
            <c:bubble3D val="0"/>
            <c:spPr>
              <a:solidFill>
                <a:schemeClr val="accent1">
                  <a:lumMod val="60000"/>
                </a:schemeClr>
              </a:solidFill>
              <a:ln>
                <a:noFill/>
              </a:ln>
              <a:effectLst>
                <a:outerShdw blurRad="317500" algn="ctr" rotWithShape="0">
                  <a:prstClr val="black">
                    <a:alpha val="25000"/>
                  </a:prstClr>
                </a:outerShdw>
              </a:effectLst>
            </c:spPr>
          </c:dPt>
          <c:dPt>
            <c:idx val="7"/>
            <c:bubble3D val="0"/>
            <c:spPr>
              <a:solidFill>
                <a:schemeClr val="accent2">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工作表3!$A$41:$A$48</c:f>
              <c:strCache>
                <c:ptCount val="8"/>
                <c:pt idx="0">
                  <c:v>減輕經濟負擔</c:v>
                </c:pt>
                <c:pt idx="1">
                  <c:v>改善物質生活</c:v>
                </c:pt>
                <c:pt idx="2">
                  <c:v>改善家人工作狀況</c:v>
                </c:pt>
                <c:pt idx="3">
                  <c:v>改善家人關係</c:v>
                </c:pt>
                <c:pt idx="4">
                  <c:v>家人幸福快樂</c:v>
                </c:pt>
                <c:pt idx="5">
                  <c:v>個人願望</c:v>
                </c:pt>
                <c:pt idx="6">
                  <c:v>已滿足</c:v>
                </c:pt>
                <c:pt idx="7">
                  <c:v>未能歸類</c:v>
                </c:pt>
              </c:strCache>
            </c:strRef>
          </c:cat>
          <c:val>
            <c:numRef>
              <c:f>工作表3!$C$41:$C$48</c:f>
              <c:numCache>
                <c:formatCode>General</c:formatCode>
                <c:ptCount val="8"/>
                <c:pt idx="0">
                  <c:v>133</c:v>
                </c:pt>
                <c:pt idx="1">
                  <c:v>69</c:v>
                </c:pt>
                <c:pt idx="2">
                  <c:v>16</c:v>
                </c:pt>
                <c:pt idx="3">
                  <c:v>24</c:v>
                </c:pt>
                <c:pt idx="4">
                  <c:v>15</c:v>
                </c:pt>
                <c:pt idx="5">
                  <c:v>9</c:v>
                </c:pt>
                <c:pt idx="6">
                  <c:v>1</c:v>
                </c:pt>
                <c:pt idx="7">
                  <c:v>15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latin typeface="微軟正黑體" panose="020B0604030504040204" pitchFamily="34" charset="-120"/>
          <a:ea typeface="微軟正黑體" panose="020B0604030504040204" pitchFamily="34" charset="-120"/>
        </a:defRPr>
      </a:pPr>
      <a:endParaRPr lang="zh-H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r>
              <a:rPr lang="zh-TW" sz="2400" b="1"/>
              <a:t>學校願望 </a:t>
            </a:r>
            <a:r>
              <a:rPr lang="en-US" sz="2400" b="1"/>
              <a:t>(N=887)</a:t>
            </a:r>
            <a:endParaRPr lang="zh-TW" sz="2400" b="1"/>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6"/>
              </a:solidFill>
              <a:ln w="19050">
                <a:solidFill>
                  <a:schemeClr val="lt1"/>
                </a:solidFill>
              </a:ln>
              <a:effectLst/>
            </c:spPr>
          </c:dPt>
          <c:dPt>
            <c:idx val="3"/>
            <c:bubble3D val="0"/>
            <c:explosion val="9"/>
            <c:spPr>
              <a:pattFill prst="pct60">
                <a:fgClr>
                  <a:srgbClr val="FF0000"/>
                </a:fgClr>
                <a:bgClr>
                  <a:schemeClr val="bg1"/>
                </a:bgClr>
              </a:pattFill>
              <a:ln w="19050">
                <a:solidFill>
                  <a:schemeClr val="lt1"/>
                </a:solidFill>
              </a:ln>
              <a:effectLst/>
            </c:spPr>
          </c:dPt>
          <c:dPt>
            <c:idx val="4"/>
            <c:bubble3D val="0"/>
            <c:spPr>
              <a:pattFill prst="horzBrick">
                <a:fgClr>
                  <a:schemeClr val="accent2">
                    <a:lumMod val="75000"/>
                  </a:schemeClr>
                </a:fgClr>
                <a:bgClr>
                  <a:schemeClr val="bg1"/>
                </a:bgClr>
              </a:pattFill>
              <a:ln w="19050">
                <a:solidFill>
                  <a:schemeClr val="lt1"/>
                </a:solidFill>
              </a:ln>
              <a:effectLst/>
            </c:spPr>
          </c:dPt>
          <c:dPt>
            <c:idx val="5"/>
            <c:bubble3D val="0"/>
            <c:spPr>
              <a:pattFill prst="narHorz">
                <a:fgClr>
                  <a:srgbClr val="FF0000"/>
                </a:fgClr>
                <a:bgClr>
                  <a:schemeClr val="bg1"/>
                </a:bgClr>
              </a:pattFill>
              <a:ln w="19050">
                <a:solidFill>
                  <a:schemeClr val="lt1"/>
                </a:solidFill>
              </a:ln>
              <a:effectLst/>
            </c:spPr>
          </c:dPt>
          <c:dPt>
            <c:idx val="6"/>
            <c:bubble3D val="0"/>
            <c:spPr>
              <a:pattFill prst="wdDnDiag">
                <a:fgClr>
                  <a:schemeClr val="accent1">
                    <a:lumMod val="75000"/>
                  </a:schemeClr>
                </a:fgClr>
                <a:bgClr>
                  <a:schemeClr val="bg1"/>
                </a:bgClr>
              </a:pattFill>
              <a:ln w="19050">
                <a:solidFill>
                  <a:schemeClr val="lt1"/>
                </a:solidFill>
              </a:ln>
              <a:effectLst/>
            </c:spPr>
          </c:dPt>
          <c:dPt>
            <c:idx val="7"/>
            <c:bubble3D val="0"/>
            <c:spPr>
              <a:pattFill prst="pct30">
                <a:fgClr>
                  <a:schemeClr val="accent6"/>
                </a:fgClr>
                <a:bgClr>
                  <a:schemeClr val="bg1"/>
                </a:bgClr>
              </a:patt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dLbl>
            <c:dLbl>
              <c:idx val="1"/>
              <c:layout>
                <c:manualLayout>
                  <c:x val="-0.13481862325049987"/>
                  <c:y val="3.370229434492205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extLst>
                <c:ext xmlns:c15="http://schemas.microsoft.com/office/drawing/2012/chart" uri="{CE6537A1-D6FC-4f65-9D91-7224C49458BB}">
                  <c15:layout>
                    <c:manualLayout>
                      <c:w val="0.17223650385604114"/>
                      <c:h val="0.16071425094872135"/>
                    </c:manualLayout>
                  </c15:layout>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dLbl>
            <c:dLbl>
              <c:idx val="3"/>
              <c:layout>
                <c:manualLayout>
                  <c:x val="6.2954521430322499E-2"/>
                  <c:y val="-0.16601666392301984"/>
                </c:manualLayout>
              </c:layout>
              <c:tx>
                <c:rich>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r>
                      <a:rPr lang="zh-TW" altLang="en-US" baseline="0" dirty="0" smtClean="0">
                        <a:solidFill>
                          <a:schemeClr val="bg1"/>
                        </a:solidFill>
                      </a:rPr>
                      <a:t>學習安排</a:t>
                    </a:r>
                    <a:r>
                      <a:rPr lang="zh-TW" altLang="en-US" baseline="0" dirty="0">
                        <a:solidFill>
                          <a:schemeClr val="bg1"/>
                        </a:solidFill>
                      </a:rPr>
                      <a:t>
</a:t>
                    </a:r>
                    <a:fld id="{3FB8B225-4ABB-40AA-8EFC-1136DE3DCAAE}" type="PERCENTAGE">
                      <a:rPr lang="en-US" altLang="zh-HK" baseline="0">
                        <a:solidFill>
                          <a:schemeClr val="bg1"/>
                        </a:solidFill>
                      </a:rPr>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t>[百分比]</a:t>
                    </a:fld>
                    <a:endParaRPr lang="zh-TW" altLang="en-US" baseline="0" dirty="0">
                      <a:solidFill>
                        <a:schemeClr val="bg1"/>
                      </a:solidFill>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5.3698943159097401E-2"/>
                  <c:y val="0.14018124509361321"/>
                </c:manualLayout>
              </c:layout>
              <c:showLegendKey val="0"/>
              <c:showVal val="0"/>
              <c:showCatName val="1"/>
              <c:showSerName val="0"/>
              <c:showPercent val="1"/>
              <c:showBubbleSize val="0"/>
              <c:extLst>
                <c:ext xmlns:c15="http://schemas.microsoft.com/office/drawing/2012/chart" uri="{CE6537A1-D6FC-4f65-9D91-7224C49458BB}">
                  <c15:layout>
                    <c:manualLayout>
                      <c:w val="0.16623821765209942"/>
                      <c:h val="0.17788457690478132"/>
                    </c:manualLayout>
                  </c15:layout>
                </c:ext>
              </c:extLst>
            </c:dLbl>
            <c:dLbl>
              <c:idx val="5"/>
              <c:layout>
                <c:manualLayout>
                  <c:x val="-9.5132684249944352E-2"/>
                  <c:y val="7.0621469537624437E-2"/>
                </c:manualLayout>
              </c:layout>
              <c:showLegendKey val="0"/>
              <c:showVal val="0"/>
              <c:showCatName val="1"/>
              <c:showSerName val="0"/>
              <c:showPercent val="1"/>
              <c:showBubbleSize val="0"/>
              <c:extLst>
                <c:ext xmlns:c15="http://schemas.microsoft.com/office/drawing/2012/chart" uri="{CE6537A1-D6FC-4f65-9D91-7224C49458BB}">
                  <c15:layout>
                    <c:manualLayout>
                      <c:w val="0.11196800914024564"/>
                      <c:h val="0.16021974556118682"/>
                    </c:manualLayout>
                  </c15:layout>
                </c:ext>
              </c:extLst>
            </c:dLbl>
            <c:dLbl>
              <c:idx val="6"/>
              <c:layout>
                <c:manualLayout>
                  <c:x val="-6.0082426034810552E-2"/>
                  <c:y val="-3.4121904608941825E-3"/>
                </c:manualLayout>
              </c:layout>
              <c:showLegendKey val="0"/>
              <c:showVal val="0"/>
              <c:showCatName val="1"/>
              <c:showSerName val="0"/>
              <c:showPercent val="1"/>
              <c:showBubbleSize val="0"/>
              <c:extLst>
                <c:ext xmlns:c15="http://schemas.microsoft.com/office/drawing/2012/chart" uri="{CE6537A1-D6FC-4f65-9D91-7224C49458BB}">
                  <c15:layout>
                    <c:manualLayout>
                      <c:w val="9.4830048557554988E-2"/>
                      <c:h val="0.16021974556118682"/>
                    </c:manualLayout>
                  </c15:layout>
                </c:ext>
              </c:extLst>
            </c:dLbl>
            <c:dLbl>
              <c:idx val="7"/>
              <c:layout>
                <c:manualLayout>
                  <c:x val="2.7770153409487054E-2"/>
                  <c:y val="8.0580583070740008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lumMod val="6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工作表2!$A$84:$A$91</c:f>
              <c:strCache>
                <c:ptCount val="8"/>
                <c:pt idx="0">
                  <c:v>學校設施</c:v>
                </c:pt>
                <c:pt idx="1">
                  <c:v>學校設備</c:v>
                </c:pt>
                <c:pt idx="2">
                  <c:v>環境改善</c:v>
                </c:pt>
                <c:pt idx="3">
                  <c:v>學習方法</c:v>
                </c:pt>
                <c:pt idx="4">
                  <c:v>增撥資源</c:v>
                </c:pt>
                <c:pt idx="5">
                  <c:v>同學關係</c:v>
                </c:pt>
                <c:pt idx="6">
                  <c:v>其他</c:v>
                </c:pt>
                <c:pt idx="7">
                  <c:v>未能歸類</c:v>
                </c:pt>
              </c:strCache>
            </c:strRef>
          </c:cat>
          <c:val>
            <c:numRef>
              <c:f>工作表2!$B$84:$B$91</c:f>
              <c:numCache>
                <c:formatCode>General</c:formatCode>
                <c:ptCount val="8"/>
                <c:pt idx="0">
                  <c:v>172</c:v>
                </c:pt>
                <c:pt idx="1">
                  <c:v>66</c:v>
                </c:pt>
                <c:pt idx="2">
                  <c:v>145</c:v>
                </c:pt>
                <c:pt idx="3">
                  <c:v>300</c:v>
                </c:pt>
                <c:pt idx="4">
                  <c:v>71</c:v>
                </c:pt>
                <c:pt idx="5">
                  <c:v>22</c:v>
                </c:pt>
                <c:pt idx="6">
                  <c:v>55</c:v>
                </c:pt>
                <c:pt idx="7">
                  <c:v>56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lumMod val="95000"/>
      </a:schemeClr>
    </a:solidFill>
    <a:ln>
      <a:noFill/>
    </a:ln>
    <a:effectLst/>
  </c:spPr>
  <c:txPr>
    <a:bodyPr/>
    <a:lstStyle/>
    <a:p>
      <a:pPr>
        <a:defRPr>
          <a:latin typeface="微軟正黑體" panose="020B0604030504040204" pitchFamily="34" charset="-120"/>
          <a:ea typeface="微軟正黑體" panose="020B0604030504040204" pitchFamily="34" charset="-120"/>
        </a:defRPr>
      </a:pPr>
      <a:endParaRPr lang="zh-H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微軟正黑體" panose="020B0604030504040204" pitchFamily="34" charset="-120"/>
                <a:ea typeface="微軟正黑體" panose="020B0604030504040204" pitchFamily="34" charset="-120"/>
                <a:cs typeface="+mn-cs"/>
              </a:defRPr>
            </a:pPr>
            <a:r>
              <a:rPr lang="zh-TW" sz="2400"/>
              <a:t>學習安排 </a:t>
            </a:r>
            <a:r>
              <a:rPr lang="en-US" sz="2400"/>
              <a:t>(N=300)</a:t>
            </a:r>
            <a:endParaRPr lang="zh-TW" sz="2400"/>
          </a:p>
        </c:rich>
      </c:tx>
      <c:overlay val="0"/>
      <c:spPr>
        <a:noFill/>
        <a:ln>
          <a:noFill/>
        </a:ln>
        <a:effectLst/>
      </c:spPr>
    </c:title>
    <c:autoTitleDeleted val="0"/>
    <c:plotArea>
      <c:layout/>
      <c:doughnutChart>
        <c:varyColors val="1"/>
        <c:ser>
          <c:idx val="0"/>
          <c:order val="0"/>
          <c:dPt>
            <c:idx val="0"/>
            <c:bubble3D val="0"/>
            <c:spPr>
              <a:pattFill prst="trellis">
                <a:fgClr>
                  <a:schemeClr val="accent6"/>
                </a:fgClr>
                <a:bgClr>
                  <a:schemeClr val="bg1"/>
                </a:bgClr>
              </a:patt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pattFill prst="narVert">
                <a:fgClr>
                  <a:schemeClr val="accent1">
                    <a:lumMod val="75000"/>
                  </a:schemeClr>
                </a:fgClr>
                <a:bgClr>
                  <a:schemeClr val="bg1"/>
                </a:bgClr>
              </a:pattFill>
              <a:ln>
                <a:noFill/>
              </a:ln>
              <a:effectLst>
                <a:outerShdw blurRad="317500" algn="ctr" rotWithShape="0">
                  <a:prstClr val="black">
                    <a:alpha val="25000"/>
                  </a:prstClr>
                </a:outerShdw>
              </a:effectLst>
            </c:spPr>
          </c:dPt>
          <c:dPt>
            <c:idx val="3"/>
            <c:bubble3D val="0"/>
            <c:spPr>
              <a:pattFill prst="ltHorz">
                <a:fgClr>
                  <a:srgbClr val="FF0000"/>
                </a:fgClr>
                <a:bgClr>
                  <a:schemeClr val="bg1"/>
                </a:bgClr>
              </a:pattFill>
              <a:ln>
                <a:noFill/>
              </a:ln>
              <a:effectLst>
                <a:outerShdw blurRad="317500" algn="ctr" rotWithShape="0">
                  <a:prstClr val="black">
                    <a:alpha val="25000"/>
                  </a:prstClr>
                </a:outerShdw>
              </a:effectLst>
            </c:spPr>
          </c:dPt>
          <c:dLbls>
            <c:dLbl>
              <c:idx val="0"/>
              <c:layout>
                <c:manualLayout>
                  <c:x val="0.19172078589225089"/>
                  <c:y val="-7.8061911170928686E-2"/>
                </c:manualLayout>
              </c:layout>
              <c:showLegendKey val="0"/>
              <c:showVal val="1"/>
              <c:showCatName val="1"/>
              <c:showSerName val="0"/>
              <c:showPercent val="1"/>
              <c:showBubbleSize val="0"/>
              <c:extLst>
                <c:ext xmlns:c15="http://schemas.microsoft.com/office/drawing/2012/chart" uri="{CE6537A1-D6FC-4f65-9D91-7224C49458BB}">
                  <c15:layout>
                    <c:manualLayout>
                      <c:w val="0.11714975845410629"/>
                      <c:h val="0.25094488178119007"/>
                    </c:manualLayout>
                  </c15:layout>
                </c:ext>
              </c:extLst>
            </c:dLbl>
            <c:dLbl>
              <c:idx val="1"/>
              <c:layout>
                <c:manualLayout>
                  <c:x val="0.21173197244544967"/>
                  <c:y val="-8.0753701211305623E-2"/>
                </c:manualLayout>
              </c:layout>
              <c:showLegendKey val="0"/>
              <c:showVal val="1"/>
              <c:showCatName val="1"/>
              <c:showSerName val="0"/>
              <c:showPercent val="1"/>
              <c:showBubbleSize val="0"/>
              <c:extLst>
                <c:ext xmlns:c15="http://schemas.microsoft.com/office/drawing/2012/chart" uri="{CE6537A1-D6FC-4f65-9D91-7224C49458BB}">
                  <c15:layout>
                    <c:manualLayout>
                      <c:w val="0.12681159420289856"/>
                      <c:h val="0.25094488178119007"/>
                    </c:manualLayout>
                  </c15:layout>
                </c:ext>
              </c:extLst>
            </c:dLbl>
            <c:dLbl>
              <c:idx val="2"/>
              <c:layout>
                <c:manualLayout>
                  <c:x val="0.16197624739446162"/>
                  <c:y val="6.3354761103355417E-2"/>
                </c:manualLayout>
              </c:layout>
              <c:showLegendKey val="0"/>
              <c:showVal val="1"/>
              <c:showCatName val="1"/>
              <c:showSerName val="0"/>
              <c:showPercent val="1"/>
              <c:showBubbleSize val="0"/>
              <c:extLst>
                <c:ext xmlns:c15="http://schemas.microsoft.com/office/drawing/2012/chart" uri="{CE6537A1-D6FC-4f65-9D91-7224C49458BB}">
                  <c15:layout>
                    <c:manualLayout>
                      <c:w val="0.12198067632850242"/>
                      <c:h val="0.25094488178119007"/>
                    </c:manualLayout>
                  </c15:layout>
                </c:ext>
              </c:extLst>
            </c:dLbl>
            <c:dLbl>
              <c:idx val="3"/>
              <c:layout>
                <c:manualLayout>
                  <c:x val="-0.16895651213826057"/>
                  <c:y val="-0.10692337923221601"/>
                </c:manualLayout>
              </c:layout>
              <c:showLegendKey val="0"/>
              <c:showVal val="1"/>
              <c:showCatName val="1"/>
              <c:showSerName val="0"/>
              <c:showPercent val="1"/>
              <c:showBubbleSize val="0"/>
              <c:extLst>
                <c:ext xmlns:c15="http://schemas.microsoft.com/office/drawing/2012/chart" uri="{CE6537A1-D6FC-4f65-9D91-7224C49458BB}">
                  <c15:layout>
                    <c:manualLayout>
                      <c:w val="0.2323792270531401"/>
                      <c:h val="0.25386352427690057"/>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工作表2!$A$36:$A$39</c:f>
              <c:strCache>
                <c:ptCount val="4"/>
                <c:pt idx="0">
                  <c:v>上課安排</c:v>
                </c:pt>
                <c:pt idx="1">
                  <c:v>教育改革</c:v>
                </c:pt>
                <c:pt idx="2">
                  <c:v>快樂校園</c:v>
                </c:pt>
                <c:pt idx="3">
                  <c:v>減少功課/考試/TSA</c:v>
                </c:pt>
              </c:strCache>
            </c:strRef>
          </c:cat>
          <c:val>
            <c:numRef>
              <c:f>工作表2!$B$36:$B$39</c:f>
              <c:numCache>
                <c:formatCode>General</c:formatCode>
                <c:ptCount val="4"/>
                <c:pt idx="0">
                  <c:v>69</c:v>
                </c:pt>
                <c:pt idx="1">
                  <c:v>56</c:v>
                </c:pt>
                <c:pt idx="2">
                  <c:v>14</c:v>
                </c:pt>
                <c:pt idx="3">
                  <c:v>161</c:v>
                </c:pt>
              </c:numCache>
            </c:numRef>
          </c:val>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latin typeface="微軟正黑體" panose="020B0604030504040204" pitchFamily="34" charset="-120"/>
          <a:ea typeface="微軟正黑體" panose="020B0604030504040204" pitchFamily="34" charset="-120"/>
        </a:defRPr>
      </a:pPr>
      <a:endParaRPr lang="zh-HK"/>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r>
              <a:rPr lang="zh-TW" sz="2400" b="1" dirty="0"/>
              <a:t>社區願望 </a:t>
            </a:r>
            <a:r>
              <a:rPr lang="en-US" sz="2400" b="1" dirty="0" smtClean="0"/>
              <a:t>(</a:t>
            </a:r>
            <a:r>
              <a:rPr lang="en-US" sz="2400" b="1" dirty="0"/>
              <a:t>N=835)</a:t>
            </a:r>
            <a:endParaRPr lang="zh-HK" sz="2400" b="1" dirty="0"/>
          </a:p>
        </c:rich>
      </c:tx>
      <c:overlay val="0"/>
      <c:spPr>
        <a:noFill/>
        <a:ln>
          <a:noFill/>
        </a:ln>
        <a:effectLst/>
      </c:spPr>
    </c:title>
    <c:autoTitleDeleted val="0"/>
    <c:plotArea>
      <c:layout>
        <c:manualLayout>
          <c:layoutTarget val="inner"/>
          <c:xMode val="edge"/>
          <c:yMode val="edge"/>
          <c:x val="0.38636552810511099"/>
          <c:y val="0.20228656903773554"/>
          <c:w val="0.41669240747262815"/>
          <c:h val="0.72331892430698974"/>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dLbl>
            <c:dLbl>
              <c:idx val="1"/>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dLbl>
            <c:dLbl>
              <c:idx val="2"/>
              <c:layout>
                <c:manualLayout>
                  <c:x val="-4.2737575540846597E-2"/>
                  <c:y val="8.194141114280836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1811316001952158E-2"/>
                  <c:y val="2.692173989813992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135254944031739E-2"/>
                  <c:y val="-5.7867118397166017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8.3338168847146028E-3"/>
                  <c:y val="1.347819609444404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219017288648688"/>
                  <c:y val="6.7321896605951587E-2"/>
                </c:manualLayout>
              </c:layout>
              <c:showLegendKey val="0"/>
              <c:showVal val="0"/>
              <c:showCatName val="1"/>
              <c:showSerName val="0"/>
              <c:showPercent val="1"/>
              <c:showBubbleSize val="0"/>
              <c:extLst>
                <c:ext xmlns:c15="http://schemas.microsoft.com/office/drawing/2012/chart" uri="{CE6537A1-D6FC-4f65-9D91-7224C49458BB}">
                  <c15:layout>
                    <c:manualLayout>
                      <c:w val="5.7697800628391888E-2"/>
                      <c:h val="0.16347582340574632"/>
                    </c:manualLayout>
                  </c15:layout>
                </c:ext>
              </c:extLst>
            </c:dLbl>
            <c:dLbl>
              <c:idx val="7"/>
              <c:layout>
                <c:manualLayout>
                  <c:x val="-1.2567837760639817E-2"/>
                  <c:y val="8.6895585143658027E-2"/>
                </c:manualLayout>
              </c:layout>
              <c:showLegendKey val="0"/>
              <c:showVal val="0"/>
              <c:showCatName val="1"/>
              <c:showSerName val="0"/>
              <c:showPercent val="1"/>
              <c:showBubbleSize val="0"/>
              <c:extLst>
                <c:ext xmlns:c15="http://schemas.microsoft.com/office/drawing/2012/chart" uri="{CE6537A1-D6FC-4f65-9D91-7224C49458BB}">
                  <c15:layout>
                    <c:manualLayout>
                      <c:w val="9.9685804055983998E-2"/>
                      <c:h val="0.23966362999299229"/>
                    </c:manualLayout>
                  </c15:layout>
                </c:ext>
              </c:extLst>
            </c:dLbl>
            <c:dLbl>
              <c:idx val="8"/>
              <c:layout>
                <c:manualLayout>
                  <c:x val="2.3301778794360215E-2"/>
                  <c:y val="8.1893295223170667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lumMod val="6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工作表1!$A$95:$A$103</c:f>
              <c:strCache>
                <c:ptCount val="9"/>
                <c:pt idx="0">
                  <c:v>社區設施</c:v>
                </c:pt>
                <c:pt idx="1">
                  <c:v>社區環境</c:v>
                </c:pt>
                <c:pt idx="2">
                  <c:v>社區娛樂</c:v>
                </c:pt>
                <c:pt idx="3">
                  <c:v>社區關係</c:v>
                </c:pt>
                <c:pt idx="4">
                  <c:v>交通</c:v>
                </c:pt>
                <c:pt idx="5">
                  <c:v>社會公義</c:v>
                </c:pt>
                <c:pt idx="6">
                  <c:v>其他</c:v>
                </c:pt>
                <c:pt idx="7">
                  <c:v>不用改變</c:v>
                </c:pt>
                <c:pt idx="8">
                  <c:v>未能歸類</c:v>
                </c:pt>
              </c:strCache>
            </c:strRef>
          </c:cat>
          <c:val>
            <c:numRef>
              <c:f>工作表1!$B$95:$B$103</c:f>
              <c:numCache>
                <c:formatCode>General</c:formatCode>
                <c:ptCount val="9"/>
                <c:pt idx="0">
                  <c:v>199</c:v>
                </c:pt>
                <c:pt idx="1">
                  <c:v>155</c:v>
                </c:pt>
                <c:pt idx="2">
                  <c:v>33</c:v>
                </c:pt>
                <c:pt idx="3">
                  <c:v>19</c:v>
                </c:pt>
                <c:pt idx="4">
                  <c:v>27</c:v>
                </c:pt>
                <c:pt idx="5">
                  <c:v>34</c:v>
                </c:pt>
                <c:pt idx="6">
                  <c:v>68</c:v>
                </c:pt>
                <c:pt idx="7">
                  <c:v>0</c:v>
                </c:pt>
                <c:pt idx="8">
                  <c:v>26</c:v>
                </c:pt>
              </c:numCache>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HK"/>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工作表1!$A$95:$A$103</c:f>
              <c:strCache>
                <c:ptCount val="9"/>
                <c:pt idx="0">
                  <c:v>社區設施</c:v>
                </c:pt>
                <c:pt idx="1">
                  <c:v>社區環境</c:v>
                </c:pt>
                <c:pt idx="2">
                  <c:v>社區娛樂</c:v>
                </c:pt>
                <c:pt idx="3">
                  <c:v>社區關係</c:v>
                </c:pt>
                <c:pt idx="4">
                  <c:v>交通</c:v>
                </c:pt>
                <c:pt idx="5">
                  <c:v>社會公義</c:v>
                </c:pt>
                <c:pt idx="6">
                  <c:v>其他</c:v>
                </c:pt>
                <c:pt idx="7">
                  <c:v>不用改變</c:v>
                </c:pt>
                <c:pt idx="8">
                  <c:v>未能歸類</c:v>
                </c:pt>
              </c:strCache>
            </c:strRef>
          </c:cat>
          <c:val>
            <c:numRef>
              <c:f>工作表1!$C$95:$C$103</c:f>
              <c:numCache>
                <c:formatCode>General</c:formatCode>
                <c:ptCount val="9"/>
                <c:pt idx="0">
                  <c:v>105</c:v>
                </c:pt>
                <c:pt idx="1">
                  <c:v>52</c:v>
                </c:pt>
                <c:pt idx="2">
                  <c:v>14</c:v>
                </c:pt>
                <c:pt idx="3">
                  <c:v>10</c:v>
                </c:pt>
                <c:pt idx="4">
                  <c:v>30</c:v>
                </c:pt>
                <c:pt idx="5">
                  <c:v>20</c:v>
                </c:pt>
                <c:pt idx="6">
                  <c:v>28</c:v>
                </c:pt>
                <c:pt idx="7">
                  <c:v>3</c:v>
                </c:pt>
                <c:pt idx="8">
                  <c:v>12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lumMod val="95000"/>
      </a:schemeClr>
    </a:solidFill>
    <a:ln>
      <a:noFill/>
    </a:ln>
    <a:effectLst/>
  </c:spPr>
  <c:txPr>
    <a:bodyPr/>
    <a:lstStyle/>
    <a:p>
      <a:pPr>
        <a:defRPr>
          <a:latin typeface="微軟正黑體" panose="020B0604030504040204" pitchFamily="34" charset="-120"/>
          <a:ea typeface="微軟正黑體" panose="020B0604030504040204" pitchFamily="34" charset="-120"/>
        </a:defRPr>
      </a:pPr>
      <a:endParaRPr lang="zh-H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0.04099</cdr:x>
      <cdr:y>0.69431</cdr:y>
    </cdr:from>
    <cdr:to>
      <cdr:x>0.30703</cdr:x>
      <cdr:y>0.83697</cdr:y>
    </cdr:to>
    <cdr:sp macro="" textlink="">
      <cdr:nvSpPr>
        <cdr:cNvPr id="2" name="文字方塊 4"/>
        <cdr:cNvSpPr txBox="1"/>
      </cdr:nvSpPr>
      <cdr:spPr>
        <a:xfrm xmlns:a="http://schemas.openxmlformats.org/drawingml/2006/main">
          <a:off x="455295" y="3145731"/>
          <a:ext cx="2954655" cy="646331"/>
        </a:xfrm>
        <a:prstGeom xmlns:a="http://schemas.openxmlformats.org/drawingml/2006/main" prst="rect">
          <a:avLst/>
        </a:prstGeom>
        <a:solidFill xmlns:a="http://schemas.openxmlformats.org/drawingml/2006/main">
          <a:schemeClr val="bg1"/>
        </a:solidFill>
        <a:effectLst xmlns:a="http://schemas.openxmlformats.org/drawingml/2006/main">
          <a:outerShdw blurRad="50800" dist="38100" dir="8100000" algn="tr" rotWithShape="0">
            <a:prstClr val="black">
              <a:alpha val="40000"/>
            </a:prstClr>
          </a:outerShdw>
        </a:effectLst>
      </cdr:spPr>
      <cdr:txBody>
        <a:bodyPr xmlns:a="http://schemas.openxmlformats.org/drawingml/2006/main" wrap="none" rtlCol="0">
          <a:spAutoFit/>
        </a:bodyPr>
        <a:lstStyle xmlns:a="http://schemas.openxmlformats.org/drawingml/2006/main">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逾五成</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受訪兒童</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３</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希望</a:t>
          </a:r>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減少功課、考試、</a:t>
          </a:r>
          <a:r>
            <a:rPr lang="en-US" altLang="zh-TW"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TSA</a:t>
          </a:r>
          <a:endPar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8CACDA-37C3-4632-9076-35E8987E18CB}" type="datetimeFigureOut">
              <a:rPr lang="zh-HK" altLang="en-US" smtClean="0"/>
              <a:t>20/2/2017</a:t>
            </a:fld>
            <a:endParaRPr lang="zh-HK"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4E61E9D-8BAD-4137-850B-574DB98FA077}" type="slidenum">
              <a:rPr lang="zh-HK" altLang="en-US" smtClean="0"/>
              <a:t>‹#›</a:t>
            </a:fld>
            <a:endParaRPr lang="zh-HK" altLang="en-US"/>
          </a:p>
        </p:txBody>
      </p:sp>
    </p:spTree>
    <p:extLst>
      <p:ext uri="{BB962C8B-B14F-4D97-AF65-F5344CB8AC3E}">
        <p14:creationId xmlns:p14="http://schemas.microsoft.com/office/powerpoint/2010/main" val="419572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6CFFAFD-3E83-4FCD-9B99-B46D31538DD8}" type="slidenum">
              <a:rPr lang="zh-HK" altLang="en-US" smtClean="0"/>
              <a:t>4</a:t>
            </a:fld>
            <a:endParaRPr lang="zh-HK" altLang="en-US"/>
          </a:p>
        </p:txBody>
      </p:sp>
    </p:spTree>
    <p:extLst>
      <p:ext uri="{BB962C8B-B14F-4D97-AF65-F5344CB8AC3E}">
        <p14:creationId xmlns:p14="http://schemas.microsoft.com/office/powerpoint/2010/main" val="25941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06CFFAFD-3E83-4FCD-9B99-B46D31538DD8}" type="slidenum">
              <a:rPr lang="zh-HK" altLang="en-US" smtClean="0"/>
              <a:t>25</a:t>
            </a:fld>
            <a:endParaRPr lang="zh-HK" altLang="en-US"/>
          </a:p>
        </p:txBody>
      </p:sp>
    </p:spTree>
    <p:extLst>
      <p:ext uri="{BB962C8B-B14F-4D97-AF65-F5344CB8AC3E}">
        <p14:creationId xmlns:p14="http://schemas.microsoft.com/office/powerpoint/2010/main" val="361390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en-US" dirty="0"/>
          </a:p>
        </p:txBody>
      </p:sp>
      <p:sp>
        <p:nvSpPr>
          <p:cNvPr id="4" name="Date Placeholder 3"/>
          <p:cNvSpPr>
            <a:spLocks noGrp="1"/>
          </p:cNvSpPr>
          <p:nvPr>
            <p:ph type="dt" sz="half" idx="10"/>
          </p:nvPr>
        </p:nvSpPr>
        <p:spPr/>
        <p:txBody>
          <a:bodyPr/>
          <a:lstStyle/>
          <a:p>
            <a:fld id="{678D1D88-95C5-4CAE-AB92-15C0F00C0783}" type="datetime1">
              <a:rPr lang="zh-HK" altLang="en-US" smtClean="0"/>
              <a:t>20/2/2017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417527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8DF4FE6-E301-43B2-9274-E9CBE2D9056F}" type="datetime1">
              <a:rPr lang="zh-HK" altLang="en-US" smtClean="0"/>
              <a:t>20/2/2017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219387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3E0E7FD-C62B-4507-9786-42BB53ABEB17}" type="datetime1">
              <a:rPr lang="zh-HK" altLang="en-US" smtClean="0"/>
              <a:t>20/2/2017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80790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marL="363538" indent="-363538">
              <a:buSzPct val="50000"/>
              <a:buFont typeface="Wingdings" panose="05000000000000000000" pitchFamily="2" charset="2"/>
              <a:buChar char="u"/>
              <a:defRPr>
                <a:latin typeface="微軟正黑體" panose="020B0604030504040204" pitchFamily="34" charset="-120"/>
                <a:ea typeface="微軟正黑體" panose="020B0604030504040204" pitchFamily="34" charset="-120"/>
              </a:defRPr>
            </a:lvl1pPr>
            <a:lvl2pPr marL="712788" indent="-255588">
              <a:buSzPct val="50000"/>
              <a:buFont typeface="Wingdings" panose="05000000000000000000" pitchFamily="2" charset="2"/>
              <a:buChar char="n"/>
              <a:defRPr>
                <a:latin typeface="微軟正黑體" panose="020B0604030504040204" pitchFamily="34" charset="-120"/>
                <a:ea typeface="微軟正黑體" panose="020B0604030504040204" pitchFamily="34" charset="-120"/>
              </a:defRPr>
            </a:lvl2pPr>
            <a:lvl3pPr marL="1143000" indent="-228600">
              <a:buSzPct val="50000"/>
              <a:buFont typeface="Wingdings" panose="05000000000000000000" pitchFamily="2" charset="2"/>
              <a:buChar char="Ø"/>
              <a:defRPr>
                <a:latin typeface="微軟正黑體" panose="020B0604030504040204" pitchFamily="34" charset="-120"/>
                <a:ea typeface="微軟正黑體" panose="020B0604030504040204" pitchFamily="34" charset="-120"/>
              </a:defRPr>
            </a:lvl3pPr>
            <a:lvl4pPr marL="1600200" indent="-228600">
              <a:buSzPct val="50000"/>
              <a:buFont typeface="Arial" panose="020B0604020202020204" pitchFamily="34" charset="0"/>
              <a:buChar char="•"/>
              <a:defRPr>
                <a:latin typeface="微軟正黑體" panose="020B0604030504040204" pitchFamily="34" charset="-120"/>
                <a:ea typeface="微軟正黑體" panose="020B0604030504040204" pitchFamily="34" charset="-120"/>
              </a:defRPr>
            </a:lvl4pPr>
            <a:lvl5pPr marL="2057400" indent="-228600">
              <a:buSzPct val="50000"/>
              <a:buFont typeface="Wingdings" panose="05000000000000000000" pitchFamily="2" charset="2"/>
              <a:buChar char="p"/>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FB1197BA-E64D-4BE5-9D88-FF4675D102B4}" type="datetime1">
              <a:rPr lang="zh-HK" altLang="en-US" smtClean="0"/>
              <a:t>20/2/2017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327601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4800">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微軟正黑體" panose="020B0604030504040204" pitchFamily="34" charset="-120"/>
                <a:ea typeface="微軟正黑體"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72C6A4F-554F-4016-B6EA-07329A7EE62F}" type="datetime1">
              <a:rPr lang="zh-HK" altLang="en-US" smtClean="0"/>
              <a:t>20/2/2017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248751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lvl1pPr marL="363538" indent="-363538">
              <a:buSzPct val="50000"/>
              <a:buFont typeface="Wingdings" panose="05000000000000000000" pitchFamily="2" charset="2"/>
              <a:buChar char="u"/>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lvl1pPr marL="363538" indent="-363538">
              <a:buSzPct val="50000"/>
              <a:buFont typeface="Wingdings" panose="05000000000000000000" pitchFamily="2" charset="2"/>
              <a:buChar char="u"/>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Date Placeholder 4"/>
          <p:cNvSpPr>
            <a:spLocks noGrp="1"/>
          </p:cNvSpPr>
          <p:nvPr>
            <p:ph type="dt" sz="half" idx="10"/>
          </p:nvPr>
        </p:nvSpPr>
        <p:spPr/>
        <p:txBody>
          <a:bodyPr/>
          <a:lstStyle/>
          <a:p>
            <a:fld id="{EFAF1701-01AB-4650-BB37-7C12C8237431}" type="datetime1">
              <a:rPr lang="zh-HK" altLang="en-US" smtClean="0"/>
              <a:t>20/2/2017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399298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39788" y="2505075"/>
            <a:ext cx="5157787" cy="3684588"/>
          </a:xfrm>
        </p:spPr>
        <p:txBody>
          <a:bodyPr/>
          <a:lstStyle>
            <a:lvl1pPr marL="363538" indent="-363538">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lvl1pPr marL="363538" indent="-363538">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7" name="Date Placeholder 6"/>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DEE43A05-A20A-401C-A0A6-37B3ECA82B62}" type="datetime1">
              <a:rPr lang="zh-HK" altLang="en-US" smtClean="0"/>
              <a:pPr/>
              <a:t>20/2/2017</a:t>
            </a:fld>
            <a:endParaRPr lang="zh-HK" altLang="en-US"/>
          </a:p>
        </p:txBody>
      </p:sp>
      <p:sp>
        <p:nvSpPr>
          <p:cNvPr id="8" name="Footer Placeholder 7"/>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HK" altLang="en-US"/>
          </a:p>
        </p:txBody>
      </p:sp>
      <p:sp>
        <p:nvSpPr>
          <p:cNvPr id="9" name="Slide Number Placeholder 8"/>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02BB095F-0365-48E6-8374-2C55D0E5C854}" type="slidenum">
              <a:rPr lang="zh-HK" altLang="en-US" smtClean="0"/>
              <a:pPr/>
              <a:t>‹#›</a:t>
            </a:fld>
            <a:endParaRPr lang="zh-HK" altLang="en-US"/>
          </a:p>
        </p:txBody>
      </p:sp>
    </p:spTree>
    <p:extLst>
      <p:ext uri="{BB962C8B-B14F-4D97-AF65-F5344CB8AC3E}">
        <p14:creationId xmlns:p14="http://schemas.microsoft.com/office/powerpoint/2010/main" val="263499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en-US" dirty="0"/>
          </a:p>
        </p:txBody>
      </p:sp>
      <p:sp>
        <p:nvSpPr>
          <p:cNvPr id="3" name="Date Placeholder 2"/>
          <p:cNvSpPr>
            <a:spLocks noGrp="1"/>
          </p:cNvSpPr>
          <p:nvPr>
            <p:ph type="dt" sz="half" idx="10"/>
          </p:nvPr>
        </p:nvSpPr>
        <p:spPr/>
        <p:txBody>
          <a:bodyPr/>
          <a:lstStyle/>
          <a:p>
            <a:fld id="{F6A7117E-5A2D-45F9-8153-07331F66C592}" type="datetime1">
              <a:rPr lang="zh-HK" altLang="en-US" smtClean="0"/>
              <a:t>20/2/2017</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44735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98287-6B65-426B-9CC4-3F66493C6EDF}" type="datetime1">
              <a:rPr lang="zh-HK" altLang="en-US" smtClean="0"/>
              <a:t>20/2/2017</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6849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3E82238-7C2D-4B33-943E-90A27A01B996}" type="datetime1">
              <a:rPr lang="zh-HK" altLang="en-US" smtClean="0"/>
              <a:t>20/2/2017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258655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9741977-018B-4284-BA2F-B40DE99F1E41}" type="datetime1">
              <a:rPr lang="zh-HK" altLang="en-US" smtClean="0"/>
              <a:t>20/2/2017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16067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79964-9D20-47C9-8A96-D6C444D7F50D}" type="datetime1">
              <a:rPr lang="zh-HK" altLang="en-US" smtClean="0"/>
              <a:t>20/2/2017</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B095F-0365-48E6-8374-2C55D0E5C854}" type="slidenum">
              <a:rPr lang="zh-HK" altLang="en-US" smtClean="0"/>
              <a:t>‹#›</a:t>
            </a:fld>
            <a:endParaRPr lang="zh-HK" altLang="en-US"/>
          </a:p>
        </p:txBody>
      </p:sp>
    </p:spTree>
    <p:extLst>
      <p:ext uri="{BB962C8B-B14F-4D97-AF65-F5344CB8AC3E}">
        <p14:creationId xmlns:p14="http://schemas.microsoft.com/office/powerpoint/2010/main" val="784771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1714143"/>
          </a:xfrm>
        </p:spPr>
        <p:txBody>
          <a:bodyPr>
            <a:normAutofit/>
          </a:bodyPr>
          <a:lstStyle/>
          <a:p>
            <a:r>
              <a:rPr lang="zh-TW" altLang="zh-HK" dirty="0">
                <a:solidFill>
                  <a:srgbClr val="0070C0"/>
                </a:solidFill>
                <a:latin typeface="標楷體" panose="03000509000000000000" pitchFamily="65" charset="-120"/>
                <a:ea typeface="標楷體" panose="03000509000000000000" pitchFamily="65" charset="-120"/>
              </a:rPr>
              <a:t>基督教香港信義</a:t>
            </a:r>
            <a:r>
              <a:rPr lang="zh-TW" altLang="zh-HK" dirty="0" smtClean="0">
                <a:solidFill>
                  <a:srgbClr val="0070C0"/>
                </a:solidFill>
                <a:latin typeface="標楷體" panose="03000509000000000000" pitchFamily="65" charset="-120"/>
                <a:ea typeface="標楷體" panose="03000509000000000000" pitchFamily="65" charset="-120"/>
              </a:rPr>
              <a:t>會</a:t>
            </a:r>
            <a:r>
              <a:rPr lang="zh-TW" altLang="en-US" dirty="0" smtClean="0">
                <a:solidFill>
                  <a:srgbClr val="0070C0"/>
                </a:solidFill>
                <a:latin typeface="標楷體" panose="03000509000000000000" pitchFamily="65" charset="-120"/>
                <a:ea typeface="標楷體" panose="03000509000000000000" pitchFamily="65" charset="-120"/>
              </a:rPr>
              <a:t>社會服務</a:t>
            </a:r>
            <a:r>
              <a:rPr lang="zh-TW" altLang="en-US" dirty="0">
                <a:solidFill>
                  <a:srgbClr val="0070C0"/>
                </a:solidFill>
                <a:latin typeface="標楷體" panose="03000509000000000000" pitchFamily="65" charset="-120"/>
                <a:ea typeface="標楷體" panose="03000509000000000000" pitchFamily="65" charset="-120"/>
              </a:rPr>
              <a:t>部</a:t>
            </a:r>
            <a:r>
              <a:rPr lang="en-US" altLang="zh-TW" dirty="0">
                <a:solidFill>
                  <a:srgbClr val="0070C0"/>
                </a:solidFill>
                <a:latin typeface="標楷體" panose="03000509000000000000" pitchFamily="65" charset="-120"/>
                <a:ea typeface="標楷體" panose="03000509000000000000" pitchFamily="65" charset="-120"/>
              </a:rPr>
              <a:t/>
            </a:r>
            <a:br>
              <a:rPr lang="en-US" altLang="zh-TW" dirty="0">
                <a:solidFill>
                  <a:srgbClr val="0070C0"/>
                </a:solidFill>
                <a:latin typeface="標楷體" panose="03000509000000000000" pitchFamily="65" charset="-120"/>
                <a:ea typeface="標楷體" panose="03000509000000000000" pitchFamily="65" charset="-120"/>
              </a:rPr>
            </a:br>
            <a:r>
              <a:rPr lang="zh-HK" altLang="zh-HK" b="1" dirty="0">
                <a:solidFill>
                  <a:srgbClr val="7030A0"/>
                </a:solidFill>
              </a:rPr>
              <a:t>長腿叔叔信箱</a:t>
            </a:r>
            <a:endParaRPr lang="zh-HK" altLang="en-US" dirty="0">
              <a:solidFill>
                <a:srgbClr val="7030A0"/>
              </a:solidFill>
            </a:endParaRPr>
          </a:p>
        </p:txBody>
      </p:sp>
      <p:sp>
        <p:nvSpPr>
          <p:cNvPr id="3" name="副標題 2"/>
          <p:cNvSpPr>
            <a:spLocks noGrp="1"/>
          </p:cNvSpPr>
          <p:nvPr>
            <p:ph type="subTitle" idx="1"/>
          </p:nvPr>
        </p:nvSpPr>
        <p:spPr>
          <a:xfrm>
            <a:off x="1524000" y="2836506"/>
            <a:ext cx="9144000" cy="2421294"/>
          </a:xfrm>
        </p:spPr>
        <p:txBody>
          <a:bodyPr/>
          <a:lstStyle/>
          <a:p>
            <a:r>
              <a:rPr lang="zh-HK" altLang="zh-HK" sz="4800" b="1" dirty="0">
                <a:solidFill>
                  <a:srgbClr val="C00000"/>
                </a:solidFill>
                <a:latin typeface="華康超明體(P)" panose="02020C00000000000000" pitchFamily="18" charset="-120"/>
                <a:ea typeface="華康超明體(P)" panose="02020C00000000000000" pitchFamily="18" charset="-120"/>
              </a:rPr>
              <a:t>「兒童對未來特首的期望</a:t>
            </a:r>
            <a:r>
              <a:rPr lang="zh-HK" altLang="zh-HK" sz="4800" b="1" dirty="0" smtClean="0">
                <a:solidFill>
                  <a:srgbClr val="C00000"/>
                </a:solidFill>
                <a:latin typeface="華康超明體(P)" panose="02020C00000000000000" pitchFamily="18" charset="-120"/>
                <a:ea typeface="華康超明體(P)" panose="02020C00000000000000" pitchFamily="18" charset="-120"/>
              </a:rPr>
              <a:t>」</a:t>
            </a:r>
            <a:endParaRPr lang="en-US" altLang="zh-HK" sz="4800" b="1" dirty="0" smtClean="0">
              <a:solidFill>
                <a:srgbClr val="C00000"/>
              </a:solidFill>
              <a:latin typeface="華康超明體(P)" panose="02020C00000000000000" pitchFamily="18" charset="-120"/>
              <a:ea typeface="華康超明體(P)" panose="02020C00000000000000" pitchFamily="18" charset="-120"/>
            </a:endParaRPr>
          </a:p>
          <a:p>
            <a:r>
              <a:rPr lang="zh-HK" altLang="zh-HK" sz="4000" b="1" dirty="0" smtClean="0">
                <a:solidFill>
                  <a:srgbClr val="C00000"/>
                </a:solidFill>
              </a:rPr>
              <a:t>意見調查</a:t>
            </a:r>
            <a:r>
              <a:rPr lang="zh-TW" altLang="en-US" sz="4000" b="1" dirty="0" smtClean="0">
                <a:solidFill>
                  <a:srgbClr val="C00000"/>
                </a:solidFill>
              </a:rPr>
              <a:t>發布</a:t>
            </a:r>
            <a:endParaRPr lang="en-US" altLang="zh-TW" sz="4000" b="1" dirty="0" smtClean="0">
              <a:solidFill>
                <a:srgbClr val="C00000"/>
              </a:solidFill>
            </a:endParaRPr>
          </a:p>
          <a:p>
            <a:r>
              <a:rPr lang="en-US" altLang="zh-TW" sz="3600" b="1" dirty="0" smtClean="0"/>
              <a:t>2017</a:t>
            </a:r>
            <a:r>
              <a:rPr lang="zh-TW" altLang="en-US" sz="3600" b="1" dirty="0" smtClean="0"/>
              <a:t>年</a:t>
            </a:r>
            <a:r>
              <a:rPr lang="en-US" altLang="zh-TW" sz="3600" b="1" dirty="0" smtClean="0"/>
              <a:t>2</a:t>
            </a:r>
            <a:r>
              <a:rPr lang="zh-TW" altLang="en-US" sz="3600" b="1" dirty="0" smtClean="0"/>
              <a:t>月</a:t>
            </a:r>
            <a:r>
              <a:rPr lang="en-US" altLang="zh-TW" sz="3600" b="1" dirty="0" smtClean="0"/>
              <a:t>19</a:t>
            </a:r>
            <a:r>
              <a:rPr lang="zh-TW" altLang="en-US" sz="3600" b="1" dirty="0" smtClean="0"/>
              <a:t>日</a:t>
            </a:r>
            <a:endParaRPr lang="zh-HK" altLang="en-US" sz="3600" dirty="0"/>
          </a:p>
          <a:p>
            <a:endParaRPr lang="zh-HK" altLang="en-US"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1</a:t>
            </a:fld>
            <a:endParaRPr lang="zh-HK" altLang="en-US"/>
          </a:p>
        </p:txBody>
      </p:sp>
    </p:spTree>
    <p:extLst>
      <p:ext uri="{BB962C8B-B14F-4D97-AF65-F5344CB8AC3E}">
        <p14:creationId xmlns:p14="http://schemas.microsoft.com/office/powerpoint/2010/main" val="129160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b="1" dirty="0" smtClean="0"/>
              <a:t>生活開心狀況</a:t>
            </a:r>
            <a:endParaRPr lang="zh-HK" altLang="en-US"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6177476"/>
              </p:ext>
            </p:extLst>
          </p:nvPr>
        </p:nvGraphicFramePr>
        <p:xfrm>
          <a:off x="1024813" y="1401590"/>
          <a:ext cx="10862387" cy="4713070"/>
        </p:xfrm>
        <a:graphic>
          <a:graphicData uri="http://schemas.openxmlformats.org/drawingml/2006/table">
            <a:tbl>
              <a:tblPr>
                <a:tableStyleId>{5C22544A-7EE6-4342-B048-85BDC9FD1C3A}</a:tableStyleId>
              </a:tblPr>
              <a:tblGrid>
                <a:gridCol w="4090610"/>
                <a:gridCol w="1040592"/>
                <a:gridCol w="1218906"/>
                <a:gridCol w="1008637"/>
                <a:gridCol w="1254360"/>
                <a:gridCol w="1081401"/>
                <a:gridCol w="1167881"/>
              </a:tblGrid>
              <a:tr h="2815847">
                <a:tc>
                  <a:txBody>
                    <a:bodyPr/>
                    <a:lstStyle/>
                    <a:p>
                      <a:pPr algn="l" fontAlgn="ctr"/>
                      <a:endParaRPr lang="zh-HK"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l" fontAlgn="ctr"/>
                      <a:r>
                        <a:rPr lang="zh-TW" altLang="en-US" sz="2000" b="0" i="0" u="none" strike="noStrike"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有效樣本數</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6">
                        <a:lumMod val="60000"/>
                        <a:lumOff val="40000"/>
                      </a:schemeClr>
                    </a:solidFill>
                  </a:tcPr>
                </a:tc>
                <a:tc>
                  <a:txBody>
                    <a:bodyPr/>
                    <a:lstStyle/>
                    <a:p>
                      <a:pPr algn="l" fontAlgn="ctr"/>
                      <a:r>
                        <a:rPr lang="zh-TW" altLang="en-US" sz="20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非常不</a:t>
                      </a:r>
                      <a:r>
                        <a:rPr lang="zh-TW" altLang="en-US" sz="2000"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開心／不</a:t>
                      </a:r>
                      <a:r>
                        <a:rPr lang="zh-TW" altLang="en-US" sz="20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開心</a:t>
                      </a:r>
                      <a:r>
                        <a:rPr lang="en-US" altLang="zh-TW" sz="20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6">
                        <a:lumMod val="60000"/>
                        <a:lumOff val="40000"/>
                      </a:schemeClr>
                    </a:solidFill>
                  </a:tcPr>
                </a:tc>
                <a:tc>
                  <a:txBody>
                    <a:bodyPr/>
                    <a:lstStyle/>
                    <a:p>
                      <a:pPr algn="l" fontAlgn="ctr"/>
                      <a:r>
                        <a:rPr lang="zh-HK" altLang="en-US" sz="20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一般 </a:t>
                      </a:r>
                      <a:r>
                        <a:rPr lang="en-US" altLang="zh-HK" sz="20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HK"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6">
                        <a:lumMod val="60000"/>
                        <a:lumOff val="40000"/>
                      </a:schemeClr>
                    </a:solidFill>
                  </a:tcPr>
                </a:tc>
                <a:tc>
                  <a:txBody>
                    <a:bodyPr/>
                    <a:lstStyle/>
                    <a:p>
                      <a:pPr algn="l" fontAlgn="ctr"/>
                      <a:r>
                        <a:rPr lang="zh-TW" altLang="en-US" sz="2000" b="1"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非常</a:t>
                      </a:r>
                      <a:r>
                        <a:rPr lang="zh-TW" altLang="en-US" sz="2000" b="1" u="none" strike="noStrike"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開心／開心 </a:t>
                      </a:r>
                      <a:r>
                        <a:rPr lang="en-US" altLang="zh-TW" sz="2000" b="1"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i="0"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6">
                        <a:lumMod val="60000"/>
                        <a:lumOff val="40000"/>
                      </a:schemeClr>
                    </a:solidFill>
                  </a:tcPr>
                </a:tc>
                <a:tc>
                  <a:txBody>
                    <a:bodyPr/>
                    <a:lstStyle/>
                    <a:p>
                      <a:pPr algn="l" fontAlgn="ctr"/>
                      <a:r>
                        <a:rPr lang="zh-TW" altLang="en-US"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平均值 </a:t>
                      </a:r>
                      <a:r>
                        <a:rPr lang="en-US" altLang="zh-TW"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最高分為</a:t>
                      </a:r>
                      <a:r>
                        <a:rPr lang="en-US" altLang="zh-TW"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2000" b="1"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sz="20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2">
                        <a:lumMod val="20000"/>
                        <a:lumOff val="80000"/>
                      </a:schemeClr>
                    </a:solidFill>
                  </a:tcPr>
                </a:tc>
                <a:tc>
                  <a:txBody>
                    <a:bodyPr/>
                    <a:lstStyle/>
                    <a:p>
                      <a:pPr algn="l" fontAlgn="ctr"/>
                      <a:r>
                        <a:rPr lang="zh-TW" altLang="en-US" sz="2000" b="0" i="0" u="none" strike="noStrike"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標準誤差</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vert="eaVert" anchor="ctr">
                    <a:solidFill>
                      <a:schemeClr val="accent2">
                        <a:lumMod val="20000"/>
                        <a:lumOff val="80000"/>
                      </a:schemeClr>
                    </a:solidFill>
                  </a:tcPr>
                </a:tc>
              </a:tr>
              <a:tr h="611002">
                <a:tc>
                  <a:txBody>
                    <a:bodyPr/>
                    <a:lstStyle/>
                    <a:p>
                      <a:pPr algn="l" fontAlgn="ctr"/>
                      <a:r>
                        <a:rPr lang="zh-HK" altLang="zh-HK"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你的家庭生活開心嗎？</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1033</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u="none" strike="noStrike"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68</a:t>
                      </a:r>
                      <a:endParaRPr lang="en-US" altLang="zh-HK" sz="2400" b="1" i="0"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3.88 </a:t>
                      </a:r>
                      <a:endParaRPr lang="en-US" altLang="zh-HK" sz="24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c>
                  <a:txBody>
                    <a:bodyPr/>
                    <a:lstStyle/>
                    <a:p>
                      <a:pPr algn="ctr" fontAlgn="ctr"/>
                      <a:r>
                        <a:rPr lang="en-US" altLang="zh-HK" sz="24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0.96 </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r>
              <a:tr h="517323">
                <a:tc>
                  <a:txBody>
                    <a:bodyPr/>
                    <a:lstStyle/>
                    <a:p>
                      <a:pPr algn="l" fontAlgn="ctr"/>
                      <a:r>
                        <a:rPr lang="zh-HK" altLang="zh-HK"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你的學校生活開心嗎？</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1020</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0" i="0" u="none" strike="noStrike"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i="0" u="none" strike="noStrike"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65</a:t>
                      </a:r>
                      <a:endParaRPr lang="en-US" altLang="zh-HK" sz="2400" b="1" i="0"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3.76 </a:t>
                      </a:r>
                      <a:endParaRPr lang="en-US" altLang="zh-HK" sz="24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c>
                  <a:txBody>
                    <a:bodyPr/>
                    <a:lstStyle/>
                    <a:p>
                      <a:pPr algn="ctr" fontAlgn="ctr"/>
                      <a:r>
                        <a:rPr lang="en-US" altLang="zh-HK" sz="24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0.96 </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r>
              <a:tr h="768898">
                <a:tc>
                  <a:txBody>
                    <a:bodyPr/>
                    <a:lstStyle/>
                    <a:p>
                      <a:pPr algn="l" fontAlgn="ctr"/>
                      <a:r>
                        <a:rPr lang="zh-HK" altLang="zh-HK" sz="2400" b="1"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你的社區生活開心嗎？</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a:effectLst/>
                          <a:latin typeface="微軟正黑體" panose="020B0604030504040204" pitchFamily="34" charset="-120"/>
                          <a:ea typeface="微軟正黑體" panose="020B0604030504040204" pitchFamily="34" charset="-120"/>
                          <a:cs typeface="Times New Roman" panose="02020603050405020304" pitchFamily="18" charset="0"/>
                        </a:rPr>
                        <a:t>1016</a:t>
                      </a:r>
                      <a:endParaRPr lang="en-US" altLang="zh-HK" sz="2400" b="0" i="0" u="none" strike="noStrike">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0" i="0" u="none" strike="noStrike"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u="none" strike="noStrike" dirty="0" smtClean="0">
                          <a:effectLst/>
                          <a:latin typeface="微軟正黑體" panose="020B0604030504040204" pitchFamily="34" charset="-120"/>
                          <a:ea typeface="微軟正黑體" panose="020B0604030504040204" pitchFamily="34" charset="-120"/>
                          <a:cs typeface="Times New Roman" panose="02020603050405020304" pitchFamily="18" charset="0"/>
                        </a:rPr>
                        <a:t>36</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u="none" strike="noStrike"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59</a:t>
                      </a:r>
                      <a:endParaRPr lang="en-US" altLang="zh-HK" sz="2400" b="1" i="0" u="none" strike="noStrike"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6">
                        <a:lumMod val="60000"/>
                        <a:lumOff val="40000"/>
                      </a:schemeClr>
                    </a:solidFill>
                  </a:tcPr>
                </a:tc>
                <a:tc>
                  <a:txBody>
                    <a:bodyPr/>
                    <a:lstStyle/>
                    <a:p>
                      <a:pPr algn="ctr" fontAlgn="ctr"/>
                      <a:r>
                        <a:rPr lang="en-US" altLang="zh-HK" sz="24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3.72 </a:t>
                      </a:r>
                      <a:endParaRPr lang="en-US" altLang="zh-HK" sz="24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c>
                  <a:txBody>
                    <a:bodyPr/>
                    <a:lstStyle/>
                    <a:p>
                      <a:pPr algn="ctr" fontAlgn="ctr"/>
                      <a:r>
                        <a:rPr lang="en-US" altLang="zh-HK" sz="2400" b="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0.90 </a:t>
                      </a:r>
                      <a:endParaRPr lang="en-US" altLang="zh-HK" sz="24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78" marR="7278" marT="5806" marB="0" anchor="ctr">
                    <a:solidFill>
                      <a:schemeClr val="accent2">
                        <a:lumMod val="20000"/>
                        <a:lumOff val="80000"/>
                      </a:schemeClr>
                    </a:solidFill>
                  </a:tcPr>
                </a:tc>
              </a:tr>
            </a:tbl>
          </a:graphicData>
        </a:graphic>
      </p:graphicFrame>
      <p:sp>
        <p:nvSpPr>
          <p:cNvPr id="2" name="投影片編號版面配置區 1"/>
          <p:cNvSpPr>
            <a:spLocks noGrp="1"/>
          </p:cNvSpPr>
          <p:nvPr>
            <p:ph type="sldNum" sz="quarter" idx="12"/>
          </p:nvPr>
        </p:nvSpPr>
        <p:spPr/>
        <p:txBody>
          <a:bodyPr/>
          <a:lstStyle/>
          <a:p>
            <a:fld id="{8DED3DC2-EB7E-4D21-8D05-7FCB654B313D}" type="slidenum">
              <a:rPr lang="zh-HK" altLang="en-US" smtClean="0"/>
              <a:t>10</a:t>
            </a:fld>
            <a:endParaRPr lang="zh-HK" altLang="en-US"/>
          </a:p>
        </p:txBody>
      </p:sp>
    </p:spTree>
    <p:extLst>
      <p:ext uri="{BB962C8B-B14F-4D97-AF65-F5344CB8AC3E}">
        <p14:creationId xmlns:p14="http://schemas.microsoft.com/office/powerpoint/2010/main" val="281497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zh-HK" b="1" dirty="0"/>
              <a:t>如果未來特首可以為</a:t>
            </a:r>
            <a:r>
              <a:rPr lang="zh-HK" altLang="zh-HK" b="1" u="dbl" dirty="0"/>
              <a:t>你的</a:t>
            </a:r>
            <a:r>
              <a:rPr lang="zh-HK" altLang="zh-HK" b="1" u="dbl" dirty="0" smtClean="0">
                <a:solidFill>
                  <a:srgbClr val="FF0000"/>
                </a:solidFill>
              </a:rPr>
              <a:t>家</a:t>
            </a:r>
            <a:r>
              <a:rPr lang="zh-TW" altLang="zh-HK" b="1" u="dbl" dirty="0" smtClean="0">
                <a:solidFill>
                  <a:srgbClr val="FF0000"/>
                </a:solidFill>
              </a:rPr>
              <a:t>庭</a:t>
            </a:r>
            <a:r>
              <a:rPr lang="en-US" altLang="zh-TW" b="1" dirty="0" smtClean="0">
                <a:solidFill>
                  <a:srgbClr val="FF0000"/>
                </a:solidFill>
              </a:rPr>
              <a:t/>
            </a:r>
            <a:br>
              <a:rPr lang="en-US" altLang="zh-TW" b="1" dirty="0" smtClean="0">
                <a:solidFill>
                  <a:srgbClr val="FF0000"/>
                </a:solidFill>
              </a:rPr>
            </a:br>
            <a:r>
              <a:rPr lang="zh-HK" altLang="zh-HK" b="1" dirty="0" smtClean="0"/>
              <a:t>做</a:t>
            </a:r>
            <a:r>
              <a:rPr lang="zh-HK" altLang="zh-HK" b="1" dirty="0"/>
              <a:t>一件好事，你希望是什麼？</a:t>
            </a:r>
            <a:endParaRPr lang="zh-HK"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719388770"/>
              </p:ext>
            </p:extLst>
          </p:nvPr>
        </p:nvGraphicFramePr>
        <p:xfrm>
          <a:off x="838200" y="1825625"/>
          <a:ext cx="11115675"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8DED3DC2-EB7E-4D21-8D05-7FCB654B313D}" type="slidenum">
              <a:rPr lang="zh-HK" altLang="en-US" smtClean="0"/>
              <a:t>11</a:t>
            </a:fld>
            <a:endParaRPr lang="zh-HK" altLang="en-US"/>
          </a:p>
        </p:txBody>
      </p:sp>
      <p:sp>
        <p:nvSpPr>
          <p:cNvPr id="5" name="文字方塊 4"/>
          <p:cNvSpPr txBox="1"/>
          <p:nvPr/>
        </p:nvSpPr>
        <p:spPr>
          <a:xfrm>
            <a:off x="8458200" y="3258254"/>
            <a:ext cx="3416320" cy="923330"/>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接近三分二受訪兒童（６２％</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希望</a:t>
            </a:r>
            <a:r>
              <a:rPr lang="zh-TW" altLang="en-US"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改善家庭</a:t>
            </a:r>
            <a:r>
              <a:rPr lang="zh-HK" altLang="zh-HK"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經濟負擔</a:t>
            </a:r>
            <a:r>
              <a:rPr lang="zh-HK" altLang="en-US"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壓力</a:t>
            </a:r>
            <a:r>
              <a:rPr lang="zh-HK" altLang="zh-HK"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HK"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改善</a:t>
            </a:r>
            <a:r>
              <a:rPr lang="zh-HK" altLang="zh-HK"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物質生活</a:t>
            </a:r>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條件</a:t>
            </a:r>
            <a:endParaRPr lang="en-US"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0214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HK" altLang="zh-HK" b="1" dirty="0"/>
              <a:t>如果未來特首可以為</a:t>
            </a:r>
            <a:r>
              <a:rPr lang="zh-HK" altLang="zh-HK" b="1" u="dbl" dirty="0"/>
              <a:t>你的</a:t>
            </a:r>
            <a:r>
              <a:rPr lang="zh-HK" altLang="zh-HK" b="1" u="dbl" dirty="0" smtClean="0">
                <a:solidFill>
                  <a:srgbClr val="FF0000"/>
                </a:solidFill>
              </a:rPr>
              <a:t>家</a:t>
            </a:r>
            <a:r>
              <a:rPr lang="zh-TW" altLang="zh-HK" b="1" u="dbl" dirty="0" smtClean="0">
                <a:solidFill>
                  <a:srgbClr val="FF0000"/>
                </a:solidFill>
              </a:rPr>
              <a:t>庭</a:t>
            </a:r>
            <a:r>
              <a:rPr lang="en-US" altLang="zh-TW" b="1" dirty="0" smtClean="0">
                <a:solidFill>
                  <a:srgbClr val="FF0000"/>
                </a:solidFill>
              </a:rPr>
              <a:t/>
            </a:r>
            <a:br>
              <a:rPr lang="en-US" altLang="zh-TW" b="1" dirty="0" smtClean="0">
                <a:solidFill>
                  <a:srgbClr val="FF0000"/>
                </a:solidFill>
              </a:rPr>
            </a:br>
            <a:r>
              <a:rPr lang="zh-HK" altLang="zh-HK" b="1" dirty="0" smtClean="0"/>
              <a:t>做</a:t>
            </a:r>
            <a:r>
              <a:rPr lang="zh-HK" altLang="zh-HK" b="1" dirty="0"/>
              <a:t>一件好事，你希望是什麼？</a:t>
            </a:r>
            <a:endParaRPr lang="zh-HK" altLang="en-US" dirty="0"/>
          </a:p>
        </p:txBody>
      </p:sp>
      <p:sp>
        <p:nvSpPr>
          <p:cNvPr id="6" name="內容版面配置區 5"/>
          <p:cNvSpPr>
            <a:spLocks noGrp="1"/>
          </p:cNvSpPr>
          <p:nvPr>
            <p:ph idx="1"/>
          </p:nvPr>
        </p:nvSpPr>
        <p:spPr>
          <a:xfrm>
            <a:off x="1781174" y="1825625"/>
            <a:ext cx="9572625" cy="4351338"/>
          </a:xfrm>
        </p:spPr>
        <p:txBody>
          <a:bodyPr>
            <a:normAutofit/>
          </a:bodyPr>
          <a:lstStyle/>
          <a:p>
            <a:pPr marL="914400" lvl="1" indent="-457200">
              <a:lnSpc>
                <a:spcPct val="120000"/>
              </a:lnSpc>
              <a:buFont typeface="+mj-lt"/>
              <a:buAutoNum type="arabicPeriod"/>
            </a:pPr>
            <a:r>
              <a:rPr lang="zh-TW" altLang="en-US" dirty="0" smtClean="0">
                <a:latin typeface="Times New Roman" panose="02020603050405020304" pitchFamily="18" charset="0"/>
                <a:cs typeface="Times New Roman" panose="02020603050405020304" pitchFamily="18" charset="0"/>
              </a:rPr>
              <a:t>接近三分二受</a:t>
            </a:r>
            <a:r>
              <a:rPr lang="zh-TW" altLang="en-US" dirty="0">
                <a:latin typeface="Times New Roman" panose="02020603050405020304" pitchFamily="18" charset="0"/>
                <a:cs typeface="Times New Roman" panose="02020603050405020304" pitchFamily="18" charset="0"/>
              </a:rPr>
              <a:t>訪</a:t>
            </a:r>
            <a:r>
              <a:rPr lang="zh-TW" altLang="en-US" dirty="0" smtClean="0">
                <a:latin typeface="Times New Roman" panose="02020603050405020304" pitchFamily="18" charset="0"/>
                <a:cs typeface="Times New Roman" panose="02020603050405020304" pitchFamily="18" charset="0"/>
              </a:rPr>
              <a:t>兒童（６２％）希望</a:t>
            </a:r>
            <a:r>
              <a:rPr lang="zh-TW" altLang="en-US" b="1" dirty="0" smtClean="0">
                <a:solidFill>
                  <a:srgbClr val="0070C0"/>
                </a:solidFill>
                <a:latin typeface="Times New Roman" panose="02020603050405020304" pitchFamily="18" charset="0"/>
                <a:cs typeface="Times New Roman" panose="02020603050405020304" pitchFamily="18" charset="0"/>
              </a:rPr>
              <a:t>改善家庭</a:t>
            </a:r>
            <a:r>
              <a:rPr lang="zh-HK" altLang="zh-HK" b="1" dirty="0" smtClean="0">
                <a:solidFill>
                  <a:srgbClr val="0070C0"/>
                </a:solidFill>
                <a:latin typeface="Times New Roman" panose="02020603050405020304" pitchFamily="18" charset="0"/>
                <a:cs typeface="Times New Roman" panose="02020603050405020304" pitchFamily="18" charset="0"/>
              </a:rPr>
              <a:t>經濟</a:t>
            </a:r>
            <a:r>
              <a:rPr lang="zh-HK" altLang="zh-HK" b="1" dirty="0">
                <a:solidFill>
                  <a:srgbClr val="0070C0"/>
                </a:solidFill>
                <a:latin typeface="Times New Roman" panose="02020603050405020304" pitchFamily="18" charset="0"/>
                <a:cs typeface="Times New Roman" panose="02020603050405020304" pitchFamily="18" charset="0"/>
              </a:rPr>
              <a:t>負擔</a:t>
            </a:r>
            <a:r>
              <a:rPr lang="zh-HK" altLang="en-US" b="1" dirty="0">
                <a:solidFill>
                  <a:srgbClr val="0070C0"/>
                </a:solidFill>
                <a:latin typeface="Times New Roman" panose="02020603050405020304" pitchFamily="18" charset="0"/>
                <a:cs typeface="Times New Roman" panose="02020603050405020304" pitchFamily="18" charset="0"/>
              </a:rPr>
              <a:t>／</a:t>
            </a:r>
            <a:r>
              <a:rPr lang="zh-HK" altLang="zh-HK" b="1" dirty="0">
                <a:solidFill>
                  <a:srgbClr val="0070C0"/>
                </a:solidFill>
                <a:latin typeface="Times New Roman" panose="02020603050405020304" pitchFamily="18" charset="0"/>
                <a:cs typeface="Times New Roman" panose="02020603050405020304" pitchFamily="18" charset="0"/>
              </a:rPr>
              <a:t>壓力</a:t>
            </a:r>
            <a:r>
              <a:rPr lang="zh-HK" altLang="zh-HK" b="1" dirty="0" smtClean="0">
                <a:solidFill>
                  <a:srgbClr val="0070C0"/>
                </a:solidFill>
                <a:latin typeface="Times New Roman" panose="02020603050405020304" pitchFamily="18" charset="0"/>
                <a:cs typeface="Times New Roman" panose="02020603050405020304" pitchFamily="18" charset="0"/>
              </a:rPr>
              <a:t>，</a:t>
            </a:r>
            <a:r>
              <a:rPr lang="zh-TW" altLang="en-US" b="1" dirty="0" smtClean="0">
                <a:solidFill>
                  <a:srgbClr val="0070C0"/>
                </a:solidFill>
                <a:latin typeface="Times New Roman" panose="02020603050405020304" pitchFamily="18" charset="0"/>
                <a:cs typeface="Times New Roman" panose="02020603050405020304" pitchFamily="18" charset="0"/>
              </a:rPr>
              <a:t>改善</a:t>
            </a:r>
            <a:r>
              <a:rPr lang="zh-HK" altLang="zh-HK" b="1" dirty="0" smtClean="0">
                <a:solidFill>
                  <a:srgbClr val="0070C0"/>
                </a:solidFill>
                <a:latin typeface="Times New Roman" panose="02020603050405020304" pitchFamily="18" charset="0"/>
                <a:cs typeface="Times New Roman" panose="02020603050405020304" pitchFamily="18" charset="0"/>
              </a:rPr>
              <a:t>物質生活</a:t>
            </a:r>
            <a:r>
              <a:rPr lang="zh-TW" altLang="en-US" b="1" dirty="0" smtClean="0">
                <a:solidFill>
                  <a:srgbClr val="0070C0"/>
                </a:solidFill>
                <a:latin typeface="Times New Roman" panose="02020603050405020304" pitchFamily="18" charset="0"/>
                <a:cs typeface="Times New Roman" panose="02020603050405020304" pitchFamily="18" charset="0"/>
              </a:rPr>
              <a:t>條件</a:t>
            </a:r>
            <a:endParaRPr lang="en-US" altLang="zh-TW" b="1" dirty="0" smtClean="0">
              <a:solidFill>
                <a:srgbClr val="0070C0"/>
              </a:solidFill>
              <a:latin typeface="Times New Roman" panose="02020603050405020304" pitchFamily="18" charset="0"/>
              <a:cs typeface="Times New Roman" panose="02020603050405020304" pitchFamily="18" charset="0"/>
            </a:endParaRPr>
          </a:p>
          <a:p>
            <a:pPr marL="914400" lvl="1" indent="-457200">
              <a:lnSpc>
                <a:spcPct val="120000"/>
              </a:lnSpc>
              <a:buFont typeface="+mj-lt"/>
              <a:buAutoNum type="arabicPeriod"/>
            </a:pPr>
            <a:endParaRPr lang="en-US" altLang="zh-HK" dirty="0">
              <a:latin typeface="Times New Roman" panose="02020603050405020304" pitchFamily="18" charset="0"/>
              <a:cs typeface="Times New Roman" panose="02020603050405020304" pitchFamily="18" charset="0"/>
            </a:endParaRPr>
          </a:p>
          <a:p>
            <a:pPr marL="914400" lvl="1" indent="-457200">
              <a:lnSpc>
                <a:spcPct val="120000"/>
              </a:lnSpc>
              <a:buFont typeface="+mj-lt"/>
              <a:buAutoNum type="arabicPeriod"/>
            </a:pPr>
            <a:r>
              <a:rPr lang="zh-TW" altLang="en-US" dirty="0" smtClean="0">
                <a:latin typeface="Times New Roman" panose="02020603050405020304" pitchFamily="18" charset="0"/>
                <a:cs typeface="Times New Roman" panose="02020603050405020304" pitchFamily="18" charset="0"/>
              </a:rPr>
              <a:t>除物質生活外改善改，分別約有一成受訪兒童</a:t>
            </a:r>
            <a:r>
              <a:rPr lang="zh-TW" altLang="en-US" b="1" dirty="0" smtClean="0">
                <a:solidFill>
                  <a:srgbClr val="0070C0"/>
                </a:solidFill>
                <a:latin typeface="Times New Roman" panose="02020603050405020304" pitchFamily="18" charset="0"/>
                <a:cs typeface="Times New Roman" panose="02020603050405020304" pitchFamily="18" charset="0"/>
              </a:rPr>
              <a:t>希望</a:t>
            </a:r>
            <a:r>
              <a:rPr lang="zh-TW" altLang="en-US" b="1" dirty="0">
                <a:solidFill>
                  <a:srgbClr val="0070C0"/>
                </a:solidFill>
                <a:latin typeface="Times New Roman" panose="02020603050405020304" pitchFamily="18" charset="0"/>
                <a:cs typeface="Times New Roman" panose="02020603050405020304" pitchFamily="18" charset="0"/>
              </a:rPr>
              <a:t>改善家人關係</a:t>
            </a:r>
            <a:r>
              <a:rPr lang="zh-TW" altLang="en-US" dirty="0">
                <a:latin typeface="Times New Roman" panose="02020603050405020304" pitchFamily="18" charset="0"/>
                <a:cs typeface="Times New Roman" panose="02020603050405020304" pitchFamily="18" charset="0"/>
              </a:rPr>
              <a:t>（１２％</a:t>
            </a:r>
            <a:r>
              <a:rPr lang="zh-TW" altLang="en-US" dirty="0" smtClean="0">
                <a:latin typeface="Times New Roman" panose="02020603050405020304" pitchFamily="18" charset="0"/>
                <a:cs typeface="Times New Roman" panose="02020603050405020304" pitchFamily="18" charset="0"/>
              </a:rPr>
              <a:t>）或</a:t>
            </a:r>
            <a:r>
              <a:rPr lang="zh-TW" altLang="en-US" b="1" dirty="0" smtClean="0">
                <a:solidFill>
                  <a:srgbClr val="0070C0"/>
                </a:solidFill>
                <a:latin typeface="Times New Roman" panose="02020603050405020304" pitchFamily="18" charset="0"/>
                <a:cs typeface="Times New Roman" panose="02020603050405020304" pitchFamily="18" charset="0"/>
              </a:rPr>
              <a:t>家人</a:t>
            </a:r>
            <a:r>
              <a:rPr lang="zh-TW" altLang="en-US" b="1" dirty="0">
                <a:solidFill>
                  <a:srgbClr val="0070C0"/>
                </a:solidFill>
                <a:latin typeface="Times New Roman" panose="02020603050405020304" pitchFamily="18" charset="0"/>
                <a:cs typeface="Times New Roman" panose="02020603050405020304" pitchFamily="18" charset="0"/>
              </a:rPr>
              <a:t>幸福快樂</a:t>
            </a:r>
            <a:r>
              <a:rPr lang="zh-TW" altLang="en-US" dirty="0">
                <a:latin typeface="Times New Roman" panose="02020603050405020304" pitchFamily="18" charset="0"/>
                <a:cs typeface="Times New Roman" panose="02020603050405020304" pitchFamily="18" charset="0"/>
              </a:rPr>
              <a:t>（８％</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914400" lvl="1" indent="-457200">
              <a:lnSpc>
                <a:spcPct val="120000"/>
              </a:lnSpc>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914400" lvl="1" indent="-457200">
              <a:lnSpc>
                <a:spcPct val="120000"/>
              </a:lnSpc>
              <a:buFont typeface="+mj-lt"/>
              <a:buAutoNum type="arabicPeriod"/>
            </a:pPr>
            <a:r>
              <a:rPr lang="zh-HK" altLang="zh-HK" dirty="0" smtClean="0">
                <a:latin typeface="Times New Roman" panose="02020603050405020304" pitchFamily="18" charset="0"/>
                <a:cs typeface="Times New Roman" panose="02020603050405020304" pitchFamily="18" charset="0"/>
              </a:rPr>
              <a:t>部分</a:t>
            </a:r>
            <a:r>
              <a:rPr lang="zh-TW" altLang="en-US" dirty="0">
                <a:latin typeface="Times New Roman" panose="02020603050405020304" pitchFamily="18" charset="0"/>
                <a:cs typeface="Times New Roman" panose="02020603050405020304" pitchFamily="18" charset="0"/>
              </a:rPr>
              <a:t>受訪兒童寫下希望</a:t>
            </a:r>
            <a:r>
              <a:rPr lang="zh-TW" altLang="en-US" b="1" dirty="0">
                <a:solidFill>
                  <a:srgbClr val="0070C0"/>
                </a:solidFill>
                <a:latin typeface="Times New Roman" panose="02020603050405020304" pitchFamily="18" charset="0"/>
                <a:cs typeface="Times New Roman" panose="02020603050405020304" pitchFamily="18" charset="0"/>
              </a:rPr>
              <a:t>被聆聽及</a:t>
            </a:r>
            <a:r>
              <a:rPr lang="zh-HK" altLang="zh-HK" b="1" dirty="0">
                <a:solidFill>
                  <a:srgbClr val="0070C0"/>
                </a:solidFill>
                <a:latin typeface="Times New Roman" panose="02020603050405020304" pitchFamily="18" charset="0"/>
                <a:cs typeface="Times New Roman" panose="02020603050405020304" pitchFamily="18" charset="0"/>
              </a:rPr>
              <a:t>社會</a:t>
            </a:r>
            <a:r>
              <a:rPr lang="zh-TW" altLang="en-US" b="1" dirty="0">
                <a:solidFill>
                  <a:srgbClr val="0070C0"/>
                </a:solidFill>
                <a:latin typeface="Times New Roman" panose="02020603050405020304" pitchFamily="18" charset="0"/>
                <a:cs typeface="Times New Roman" panose="02020603050405020304" pitchFamily="18" charset="0"/>
              </a:rPr>
              <a:t>改變</a:t>
            </a:r>
            <a:r>
              <a:rPr lang="zh-TW" altLang="en-US" dirty="0">
                <a:latin typeface="Times New Roman" panose="02020603050405020304" pitchFamily="18" charset="0"/>
                <a:cs typeface="Times New Roman" panose="02020603050405020304" pitchFamily="18" charset="0"/>
              </a:rPr>
              <a:t>的個人願望</a:t>
            </a:r>
            <a:endParaRPr lang="zh-HK" altLang="en-US" dirty="0">
              <a:latin typeface="Times New Roman" panose="02020603050405020304" pitchFamily="18" charset="0"/>
              <a:cs typeface="Times New Roman" panose="02020603050405020304" pitchFamily="18" charset="0"/>
            </a:endParaRPr>
          </a:p>
          <a:p>
            <a:endParaRPr lang="zh-HK" altLang="en-US" dirty="0"/>
          </a:p>
        </p:txBody>
      </p:sp>
      <p:sp>
        <p:nvSpPr>
          <p:cNvPr id="2" name="投影片編號版面配置區 1"/>
          <p:cNvSpPr>
            <a:spLocks noGrp="1"/>
          </p:cNvSpPr>
          <p:nvPr>
            <p:ph type="sldNum" sz="quarter" idx="12"/>
          </p:nvPr>
        </p:nvSpPr>
        <p:spPr/>
        <p:txBody>
          <a:bodyPr/>
          <a:lstStyle/>
          <a:p>
            <a:fld id="{8DED3DC2-EB7E-4D21-8D05-7FCB654B313D}" type="slidenum">
              <a:rPr lang="zh-HK" altLang="en-US" smtClean="0"/>
              <a:t>12</a:t>
            </a:fld>
            <a:endParaRPr lang="zh-HK" altLang="en-US"/>
          </a:p>
        </p:txBody>
      </p:sp>
    </p:spTree>
    <p:extLst>
      <p:ext uri="{BB962C8B-B14F-4D97-AF65-F5344CB8AC3E}">
        <p14:creationId xmlns:p14="http://schemas.microsoft.com/office/powerpoint/2010/main" val="72297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zh-HK" b="1" dirty="0" smtClean="0"/>
              <a:t>家</a:t>
            </a:r>
            <a:r>
              <a:rPr lang="zh-TW" altLang="zh-HK" b="1" dirty="0" smtClean="0"/>
              <a:t>庭</a:t>
            </a:r>
            <a:r>
              <a:rPr lang="zh-TW" altLang="en-US" b="1" dirty="0" smtClean="0"/>
              <a:t>願望（例子一）</a:t>
            </a:r>
            <a:endParaRPr lang="zh-HK" altLang="en-US" dirty="0"/>
          </a:p>
        </p:txBody>
      </p:sp>
      <p:sp>
        <p:nvSpPr>
          <p:cNvPr id="5" name="內容版面配置區 4"/>
          <p:cNvSpPr>
            <a:spLocks noGrp="1"/>
          </p:cNvSpPr>
          <p:nvPr>
            <p:ph idx="1"/>
          </p:nvPr>
        </p:nvSpPr>
        <p:spPr/>
        <p:txBody>
          <a:bodyPr>
            <a:normAutofit/>
          </a:bodyPr>
          <a:lstStyle/>
          <a:p>
            <a:pPr lvl="1">
              <a:lnSpc>
                <a:spcPct val="120000"/>
              </a:lnSpc>
            </a:pPr>
            <a:r>
              <a:rPr lang="zh-TW" altLang="en-US" sz="4000" dirty="0">
                <a:solidFill>
                  <a:schemeClr val="accent1">
                    <a:lumMod val="75000"/>
                  </a:schemeClr>
                </a:solidFill>
              </a:rPr>
              <a:t>減輕經濟負擔</a:t>
            </a:r>
            <a:endParaRPr lang="en-US" altLang="zh-HK" sz="4000" dirty="0">
              <a:solidFill>
                <a:schemeClr val="accent1">
                  <a:lumMod val="75000"/>
                </a:schemeClr>
              </a:solidFill>
            </a:endParaRPr>
          </a:p>
          <a:p>
            <a:pPr marL="457200" lvl="1" indent="0">
              <a:lnSpc>
                <a:spcPct val="120000"/>
              </a:lnSpc>
              <a:buNone/>
            </a:pPr>
            <a:endParaRPr lang="en-US" altLang="zh-TW" sz="4000" dirty="0">
              <a:solidFill>
                <a:schemeClr val="accent1">
                  <a:lumMod val="75000"/>
                </a:schemeClr>
              </a:solidFill>
            </a:endParaRPr>
          </a:p>
          <a:p>
            <a:pPr lvl="1">
              <a:lnSpc>
                <a:spcPct val="120000"/>
              </a:lnSpc>
            </a:pPr>
            <a:r>
              <a:rPr lang="zh-TW" altLang="en-US" sz="4000" dirty="0">
                <a:solidFill>
                  <a:schemeClr val="accent1">
                    <a:lumMod val="75000"/>
                  </a:schemeClr>
                </a:solidFill>
              </a:rPr>
              <a:t>改善生活條件</a:t>
            </a:r>
            <a:endParaRPr lang="en-US" altLang="zh-HK" sz="4000" dirty="0">
              <a:solidFill>
                <a:schemeClr val="accent1">
                  <a:lumMod val="75000"/>
                </a:schemeClr>
              </a:solidFill>
            </a:endParaRPr>
          </a:p>
          <a:p>
            <a:pPr marL="457200" lvl="1" indent="0">
              <a:lnSpc>
                <a:spcPct val="120000"/>
              </a:lnSpc>
              <a:buNone/>
            </a:pPr>
            <a:endParaRPr lang="en-US" altLang="zh-TW" sz="4000" dirty="0"/>
          </a:p>
          <a:p>
            <a:pPr marL="457200" lvl="1" indent="0">
              <a:lnSpc>
                <a:spcPct val="120000"/>
              </a:lnSpc>
              <a:buNone/>
            </a:pPr>
            <a:endParaRPr lang="en-US" altLang="zh-TW" sz="4000" dirty="0"/>
          </a:p>
          <a:p>
            <a:pPr marL="457200" lvl="1" indent="0">
              <a:lnSpc>
                <a:spcPct val="120000"/>
              </a:lnSpc>
              <a:buNone/>
            </a:pPr>
            <a:endParaRPr lang="en-US" altLang="zh-TW" sz="4000" dirty="0"/>
          </a:p>
          <a:p>
            <a:pPr marL="457200" lvl="1" indent="0">
              <a:lnSpc>
                <a:spcPct val="120000"/>
              </a:lnSpc>
              <a:buNone/>
            </a:pPr>
            <a:endParaRPr lang="en-US" altLang="zh-TW" sz="3600" dirty="0"/>
          </a:p>
          <a:p>
            <a:pPr marL="457200" lvl="1" indent="0">
              <a:lnSpc>
                <a:spcPct val="120000"/>
              </a:lnSpc>
              <a:buNone/>
            </a:pPr>
            <a:endParaRPr lang="en-US" altLang="zh-HK" sz="3600" dirty="0"/>
          </a:p>
          <a:p>
            <a:pPr marL="457200" lvl="1" indent="0">
              <a:lnSpc>
                <a:spcPct val="120000"/>
              </a:lnSpc>
              <a:buNone/>
            </a:pPr>
            <a:endParaRPr lang="en-US" altLang="zh-HK" dirty="0"/>
          </a:p>
          <a:p>
            <a:pPr marL="457200" lvl="1" indent="0">
              <a:buNone/>
            </a:pPr>
            <a:endParaRPr lang="en-US" altLang="zh-TW" dirty="0"/>
          </a:p>
          <a:p>
            <a:pPr marL="457200" lvl="1" indent="0">
              <a:buNone/>
            </a:pPr>
            <a:endParaRPr lang="en-US" altLang="zh-TW" dirty="0" smtClean="0"/>
          </a:p>
          <a:p>
            <a:pPr marL="457200" lvl="1" indent="0">
              <a:buNone/>
            </a:pPr>
            <a:endParaRPr lang="en-US" altLang="zh-HK" dirty="0"/>
          </a:p>
          <a:p>
            <a:pPr marL="457200" lvl="1" indent="0">
              <a:buNone/>
            </a:pPr>
            <a:endParaRPr lang="zh-HK" altLang="en-US"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13</a:t>
            </a:fld>
            <a:endParaRPr lang="zh-HK" altLang="en-US"/>
          </a:p>
        </p:txBody>
      </p:sp>
      <p:pic>
        <p:nvPicPr>
          <p:cNvPr id="8" name="圖片 7"/>
          <p:cNvPicPr>
            <a:picLocks noChangeAspect="1"/>
          </p:cNvPicPr>
          <p:nvPr/>
        </p:nvPicPr>
        <p:blipFill rotWithShape="1">
          <a:blip r:embed="rId2" cstate="screen">
            <a:extLst>
              <a:ext uri="{28A0092B-C50C-407E-A947-70E740481C1C}">
                <a14:useLocalDpi xmlns:a14="http://schemas.microsoft.com/office/drawing/2010/main"/>
              </a:ext>
            </a:extLst>
          </a:blip>
          <a:srcRect b="50961"/>
          <a:stretch/>
        </p:blipFill>
        <p:spPr>
          <a:xfrm>
            <a:off x="2511398" y="5140326"/>
            <a:ext cx="7022965" cy="746123"/>
          </a:xfrm>
          <a:prstGeom prst="rect">
            <a:avLst/>
          </a:prstGeom>
        </p:spPr>
      </p:pic>
      <p:pic>
        <p:nvPicPr>
          <p:cNvPr id="9" name="圖片 8"/>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t="3518" b="1"/>
          <a:stretch/>
        </p:blipFill>
        <p:spPr>
          <a:xfrm>
            <a:off x="2511398" y="2581275"/>
            <a:ext cx="7848548" cy="757238"/>
          </a:xfrm>
          <a:prstGeom prst="rect">
            <a:avLst/>
          </a:prstGeom>
        </p:spPr>
      </p:pic>
      <p:pic>
        <p:nvPicPr>
          <p:cNvPr id="10" name="圖片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11398" y="4246826"/>
            <a:ext cx="8604277" cy="877625"/>
          </a:xfrm>
          <a:prstGeom prst="rect">
            <a:avLst/>
          </a:prstGeom>
        </p:spPr>
      </p:pic>
    </p:spTree>
    <p:extLst>
      <p:ext uri="{BB962C8B-B14F-4D97-AF65-F5344CB8AC3E}">
        <p14:creationId xmlns:p14="http://schemas.microsoft.com/office/powerpoint/2010/main" val="12559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zh-HK" b="1" dirty="0"/>
              <a:t>家</a:t>
            </a:r>
            <a:r>
              <a:rPr lang="zh-TW" altLang="zh-HK" b="1" dirty="0"/>
              <a:t>庭</a:t>
            </a:r>
            <a:r>
              <a:rPr lang="zh-TW" altLang="en-US" b="1" dirty="0"/>
              <a:t>願望（</a:t>
            </a:r>
            <a:r>
              <a:rPr lang="zh-TW" altLang="en-US" b="1" dirty="0" smtClean="0"/>
              <a:t>例子二）</a:t>
            </a:r>
            <a:endParaRPr lang="zh-HK"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n"/>
            </a:pPr>
            <a:r>
              <a:rPr lang="zh-TW" altLang="en-US" sz="4000" dirty="0" smtClean="0"/>
              <a:t>家人關係</a:t>
            </a:r>
            <a:endParaRPr lang="en-US" altLang="zh-TW" sz="4000" dirty="0" smtClean="0"/>
          </a:p>
          <a:p>
            <a:pPr>
              <a:buFont typeface="Wingdings" panose="05000000000000000000" pitchFamily="2" charset="2"/>
              <a:buChar char="n"/>
            </a:pPr>
            <a:endParaRPr lang="en-US" altLang="zh-TW" sz="4000" dirty="0"/>
          </a:p>
          <a:p>
            <a:pPr>
              <a:buFont typeface="Wingdings" panose="05000000000000000000" pitchFamily="2" charset="2"/>
              <a:buChar char="n"/>
            </a:pPr>
            <a:r>
              <a:rPr lang="zh-HK" altLang="en-US" sz="4000" dirty="0" smtClean="0"/>
              <a:t>被</a:t>
            </a:r>
            <a:r>
              <a:rPr lang="zh-HK" altLang="en-US" sz="4000" dirty="0"/>
              <a:t>聆聽</a:t>
            </a:r>
            <a:endParaRPr lang="en-US" altLang="zh-TW" sz="4000" dirty="0" smtClean="0"/>
          </a:p>
          <a:p>
            <a:endParaRPr lang="zh-HK" altLang="en-US" sz="4000" dirty="0"/>
          </a:p>
        </p:txBody>
      </p:sp>
      <p:pic>
        <p:nvPicPr>
          <p:cNvPr id="4" name="圖片 3"/>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67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3448050" y="1917321"/>
            <a:ext cx="7926172" cy="968754"/>
          </a:xfrm>
          <a:prstGeom prst="rect">
            <a:avLst/>
          </a:prstGeom>
        </p:spPr>
      </p:pic>
      <p:pic>
        <p:nvPicPr>
          <p:cNvPr id="5" name="圖片 4"/>
          <p:cNvPicPr>
            <a:picLocks noChangeAspect="1"/>
          </p:cNvPicPr>
          <p:nvPr/>
        </p:nvPicPr>
        <p:blipFill>
          <a:blip r:embed="rId4"/>
          <a:stretch>
            <a:fillRect/>
          </a:stretch>
        </p:blipFill>
        <p:spPr>
          <a:xfrm>
            <a:off x="2523027" y="3746391"/>
            <a:ext cx="8735523" cy="1268033"/>
          </a:xfrm>
          <a:prstGeom prst="rect">
            <a:avLst/>
          </a:prstGeom>
        </p:spPr>
      </p:pic>
      <p:pic>
        <p:nvPicPr>
          <p:cNvPr id="6" name="圖片 5"/>
          <p:cNvPicPr>
            <a:picLocks noChangeAspect="1"/>
          </p:cNvPicPr>
          <p:nvPr/>
        </p:nvPicPr>
        <p:blipFill>
          <a:blip r:embed="rId5"/>
          <a:stretch>
            <a:fillRect/>
          </a:stretch>
        </p:blipFill>
        <p:spPr>
          <a:xfrm>
            <a:off x="2523027" y="5278785"/>
            <a:ext cx="8509961" cy="819066"/>
          </a:xfrm>
          <a:prstGeom prst="rect">
            <a:avLst/>
          </a:prstGeom>
        </p:spPr>
      </p:pic>
      <p:sp>
        <p:nvSpPr>
          <p:cNvPr id="7" name="投影片編號版面配置區 6"/>
          <p:cNvSpPr>
            <a:spLocks noGrp="1"/>
          </p:cNvSpPr>
          <p:nvPr>
            <p:ph type="sldNum" sz="quarter" idx="12"/>
          </p:nvPr>
        </p:nvSpPr>
        <p:spPr/>
        <p:txBody>
          <a:bodyPr/>
          <a:lstStyle/>
          <a:p>
            <a:fld id="{8DED3DC2-EB7E-4D21-8D05-7FCB654B313D}" type="slidenum">
              <a:rPr lang="zh-HK" altLang="en-US" smtClean="0"/>
              <a:t>14</a:t>
            </a:fld>
            <a:endParaRPr lang="zh-HK" altLang="en-US"/>
          </a:p>
        </p:txBody>
      </p:sp>
    </p:spTree>
    <p:extLst>
      <p:ext uri="{BB962C8B-B14F-4D97-AF65-F5344CB8AC3E}">
        <p14:creationId xmlns:p14="http://schemas.microsoft.com/office/powerpoint/2010/main" val="133054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zh-HK" b="1" dirty="0"/>
              <a:t>如果未來特首可以為</a:t>
            </a:r>
            <a:r>
              <a:rPr lang="zh-HK" altLang="zh-HK" b="1" u="dbl" dirty="0"/>
              <a:t>你的</a:t>
            </a:r>
            <a:r>
              <a:rPr lang="zh-HK" altLang="zh-HK" b="1" u="dbl" dirty="0" smtClean="0">
                <a:solidFill>
                  <a:srgbClr val="FF0000"/>
                </a:solidFill>
              </a:rPr>
              <a:t>學校</a:t>
            </a:r>
            <a:r>
              <a:rPr lang="en-US" altLang="zh-HK" b="1" u="dbl" dirty="0" smtClean="0">
                <a:solidFill>
                  <a:srgbClr val="FF0000"/>
                </a:solidFill>
              </a:rPr>
              <a:t/>
            </a:r>
            <a:br>
              <a:rPr lang="en-US" altLang="zh-HK" b="1" u="dbl" dirty="0" smtClean="0">
                <a:solidFill>
                  <a:srgbClr val="FF0000"/>
                </a:solidFill>
              </a:rPr>
            </a:br>
            <a:r>
              <a:rPr lang="zh-HK" altLang="zh-HK" b="1" dirty="0" smtClean="0"/>
              <a:t>做</a:t>
            </a:r>
            <a:r>
              <a:rPr lang="zh-HK" altLang="zh-HK" b="1" dirty="0"/>
              <a:t>一件好事，你希望是什麼？</a:t>
            </a:r>
            <a:endParaRPr lang="zh-HK"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245020004"/>
              </p:ext>
            </p:extLst>
          </p:nvPr>
        </p:nvGraphicFramePr>
        <p:xfrm>
          <a:off x="838200" y="1825624"/>
          <a:ext cx="11115675" cy="4622801"/>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8DED3DC2-EB7E-4D21-8D05-7FCB654B313D}" type="slidenum">
              <a:rPr lang="zh-HK" altLang="en-US" smtClean="0"/>
              <a:t>15</a:t>
            </a:fld>
            <a:endParaRPr lang="zh-HK" altLang="en-US"/>
          </a:p>
        </p:txBody>
      </p:sp>
      <p:sp>
        <p:nvSpPr>
          <p:cNvPr id="5" name="文字方塊 4"/>
          <p:cNvSpPr txBox="1"/>
          <p:nvPr/>
        </p:nvSpPr>
        <p:spPr>
          <a:xfrm>
            <a:off x="8610600" y="2705992"/>
            <a:ext cx="2954655" cy="923330"/>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逾四成受訪兒童（４３％</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希望</a:t>
            </a:r>
            <a:r>
              <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改善學校設施</a:t>
            </a:r>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／設備</a:t>
            </a:r>
            <a:endParaRPr lang="en-US" altLang="zh-TW"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以至</a:t>
            </a:r>
            <a:r>
              <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環境</a:t>
            </a:r>
          </a:p>
        </p:txBody>
      </p:sp>
      <p:sp>
        <p:nvSpPr>
          <p:cNvPr id="6" name="文字方塊 5"/>
          <p:cNvSpPr txBox="1"/>
          <p:nvPr/>
        </p:nvSpPr>
        <p:spPr>
          <a:xfrm>
            <a:off x="1562100" y="5077717"/>
            <a:ext cx="3185487" cy="923330"/>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約三成半受</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訪兒童</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（３４％）</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對學習安排表達意見</a:t>
            </a:r>
            <a:endParaRPr lang="en-US" altLang="zh-TW"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見下頁</a:t>
            </a:r>
            <a:r>
              <a:rPr lang="en-US" altLang="zh-TW"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90861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HK" altLang="zh-HK" b="1" dirty="0"/>
              <a:t>如果未來特首可以為</a:t>
            </a:r>
            <a:r>
              <a:rPr lang="zh-HK" altLang="zh-HK" b="1" u="dbl" dirty="0"/>
              <a:t>你的</a:t>
            </a:r>
            <a:r>
              <a:rPr lang="zh-HK" altLang="zh-HK" b="1" u="dbl" dirty="0">
                <a:solidFill>
                  <a:srgbClr val="FF0000"/>
                </a:solidFill>
              </a:rPr>
              <a:t>學校</a:t>
            </a:r>
            <a:r>
              <a:rPr lang="zh-HK" altLang="zh-HK" b="1" dirty="0"/>
              <a:t>做一件好事，你希望是什麼？</a:t>
            </a:r>
            <a:endParaRPr lang="zh-HK" altLang="en-US" dirty="0"/>
          </a:p>
        </p:txBody>
      </p:sp>
      <p:sp>
        <p:nvSpPr>
          <p:cNvPr id="6" name="內容版面配置區 5"/>
          <p:cNvSpPr>
            <a:spLocks noGrp="1"/>
          </p:cNvSpPr>
          <p:nvPr>
            <p:ph idx="1"/>
          </p:nvPr>
        </p:nvSpPr>
        <p:spPr>
          <a:xfrm>
            <a:off x="1771650" y="1825625"/>
            <a:ext cx="9582150" cy="4351338"/>
          </a:xfrm>
        </p:spPr>
        <p:txBody>
          <a:bodyPr/>
          <a:lstStyle/>
          <a:p>
            <a:pPr marL="914400" lvl="1" indent="-457200">
              <a:lnSpc>
                <a:spcPct val="120000"/>
              </a:lnSpc>
              <a:buFont typeface="+mj-lt"/>
              <a:buAutoNum type="arabicPeriod"/>
            </a:pPr>
            <a:r>
              <a:rPr lang="zh-TW" altLang="en-US" dirty="0" smtClean="0"/>
              <a:t>逾四成受</a:t>
            </a:r>
            <a:r>
              <a:rPr lang="zh-TW" altLang="en-US" dirty="0"/>
              <a:t>訪兒童（</a:t>
            </a:r>
            <a:r>
              <a:rPr lang="zh-TW" altLang="en-US" dirty="0" smtClean="0"/>
              <a:t>４３％</a:t>
            </a:r>
            <a:r>
              <a:rPr lang="zh-TW" altLang="en-US" dirty="0"/>
              <a:t>）</a:t>
            </a:r>
            <a:r>
              <a:rPr lang="zh-TW" altLang="en-US" b="1" dirty="0">
                <a:solidFill>
                  <a:srgbClr val="0070C0"/>
                </a:solidFill>
              </a:rPr>
              <a:t>希望改善學校設施／設備乃至</a:t>
            </a:r>
            <a:r>
              <a:rPr lang="zh-TW" altLang="en-US" b="1" dirty="0" smtClean="0">
                <a:solidFill>
                  <a:srgbClr val="0070C0"/>
                </a:solidFill>
              </a:rPr>
              <a:t>環境</a:t>
            </a:r>
            <a:endParaRPr lang="en-US" altLang="zh-TW" b="1" dirty="0" smtClean="0">
              <a:solidFill>
                <a:srgbClr val="0070C0"/>
              </a:solidFill>
            </a:endParaRPr>
          </a:p>
          <a:p>
            <a:pPr marL="914400" lvl="1" indent="-457200">
              <a:lnSpc>
                <a:spcPct val="120000"/>
              </a:lnSpc>
              <a:buFont typeface="+mj-lt"/>
              <a:buAutoNum type="arabicPeriod"/>
            </a:pPr>
            <a:endParaRPr lang="en-US" altLang="zh-TW" b="1" dirty="0">
              <a:solidFill>
                <a:srgbClr val="0070C0"/>
              </a:solidFill>
            </a:endParaRPr>
          </a:p>
          <a:p>
            <a:pPr marL="914400" lvl="1" indent="-457200">
              <a:lnSpc>
                <a:spcPct val="120000"/>
              </a:lnSpc>
              <a:buFont typeface="+mj-lt"/>
              <a:buAutoNum type="arabicPeriod"/>
            </a:pPr>
            <a:r>
              <a:rPr lang="zh-TW" altLang="en-US" dirty="0"/>
              <a:t>此外，超過三分一（３４％</a:t>
            </a:r>
            <a:r>
              <a:rPr lang="zh-TW" altLang="en-US" dirty="0" smtClean="0"/>
              <a:t>）受</a:t>
            </a:r>
            <a:r>
              <a:rPr lang="zh-TW" altLang="en-US" dirty="0"/>
              <a:t>訪兒童</a:t>
            </a:r>
            <a:r>
              <a:rPr lang="zh-TW" altLang="en-US" dirty="0" smtClean="0"/>
              <a:t>的學校願望</a:t>
            </a:r>
            <a:r>
              <a:rPr lang="zh-TW" altLang="en-US" dirty="0"/>
              <a:t>與</a:t>
            </a:r>
            <a:r>
              <a:rPr lang="zh-TW" altLang="en-US" b="1" dirty="0" smtClean="0">
                <a:solidFill>
                  <a:srgbClr val="0070C0"/>
                </a:solidFill>
              </a:rPr>
              <a:t>學習安排</a:t>
            </a:r>
            <a:r>
              <a:rPr lang="zh-TW" altLang="en-US" dirty="0" smtClean="0"/>
              <a:t>有關</a:t>
            </a:r>
            <a:endParaRPr lang="en-US" altLang="zh-TW" dirty="0" smtClean="0"/>
          </a:p>
          <a:p>
            <a:pPr marL="914400" lvl="1" indent="-457200">
              <a:lnSpc>
                <a:spcPct val="120000"/>
              </a:lnSpc>
              <a:buFont typeface="+mj-lt"/>
              <a:buAutoNum type="arabicPeriod"/>
            </a:pPr>
            <a:endParaRPr lang="en-US" altLang="zh-TW" dirty="0"/>
          </a:p>
          <a:p>
            <a:pPr marL="914400" lvl="1" indent="-457200">
              <a:lnSpc>
                <a:spcPct val="120000"/>
              </a:lnSpc>
              <a:buFont typeface="+mj-lt"/>
              <a:buAutoNum type="arabicPeriod"/>
            </a:pPr>
            <a:r>
              <a:rPr lang="zh-TW" altLang="en-US" dirty="0"/>
              <a:t>部分受訪者</a:t>
            </a:r>
            <a:r>
              <a:rPr lang="zh-TW" altLang="en-US" dirty="0" smtClean="0"/>
              <a:t>（８％</a:t>
            </a:r>
            <a:r>
              <a:rPr lang="zh-TW" altLang="en-US" dirty="0"/>
              <a:t>）則希望未來特首可以</a:t>
            </a:r>
            <a:r>
              <a:rPr lang="zh-HK" altLang="zh-HK" b="1" dirty="0">
                <a:solidFill>
                  <a:srgbClr val="0070C0"/>
                </a:solidFill>
              </a:rPr>
              <a:t>增撥資源</a:t>
            </a:r>
            <a:r>
              <a:rPr lang="zh-TW" altLang="en-US" b="1" dirty="0">
                <a:solidFill>
                  <a:srgbClr val="0070C0"/>
                </a:solidFill>
              </a:rPr>
              <a:t>，以資助學習開支</a:t>
            </a:r>
            <a:r>
              <a:rPr lang="zh-TW" altLang="en-US" dirty="0"/>
              <a:t>（如</a:t>
            </a:r>
            <a:r>
              <a:rPr lang="zh-HK" altLang="zh-HK" dirty="0"/>
              <a:t>學費</a:t>
            </a:r>
            <a:r>
              <a:rPr lang="zh-HK" altLang="en-US" dirty="0"/>
              <a:t>／</a:t>
            </a:r>
            <a:r>
              <a:rPr lang="zh-HK" altLang="zh-HK" dirty="0"/>
              <a:t>活動費</a:t>
            </a:r>
            <a:r>
              <a:rPr lang="zh-HK" altLang="en-US" dirty="0"/>
              <a:t>／</a:t>
            </a:r>
            <a:r>
              <a:rPr lang="zh-HK" altLang="zh-HK" dirty="0"/>
              <a:t>雜費</a:t>
            </a:r>
            <a:r>
              <a:rPr lang="zh-TW" altLang="en-US" dirty="0"/>
              <a:t>或直接資助學</a:t>
            </a:r>
            <a:r>
              <a:rPr lang="zh-HK" altLang="zh-HK" dirty="0"/>
              <a:t>校經費</a:t>
            </a:r>
            <a:endParaRPr lang="zh-HK" altLang="en-US" dirty="0"/>
          </a:p>
        </p:txBody>
      </p:sp>
      <p:sp>
        <p:nvSpPr>
          <p:cNvPr id="2" name="投影片編號版面配置區 1"/>
          <p:cNvSpPr>
            <a:spLocks noGrp="1"/>
          </p:cNvSpPr>
          <p:nvPr>
            <p:ph type="sldNum" sz="quarter" idx="12"/>
          </p:nvPr>
        </p:nvSpPr>
        <p:spPr/>
        <p:txBody>
          <a:bodyPr/>
          <a:lstStyle/>
          <a:p>
            <a:fld id="{8DED3DC2-EB7E-4D21-8D05-7FCB654B313D}" type="slidenum">
              <a:rPr lang="zh-HK" altLang="en-US" smtClean="0"/>
              <a:t>16</a:t>
            </a:fld>
            <a:endParaRPr lang="zh-HK" altLang="en-US"/>
          </a:p>
        </p:txBody>
      </p:sp>
    </p:spTree>
    <p:extLst>
      <p:ext uri="{BB962C8B-B14F-4D97-AF65-F5344CB8AC3E}">
        <p14:creationId xmlns:p14="http://schemas.microsoft.com/office/powerpoint/2010/main" val="47582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受訪學同對</a:t>
            </a:r>
            <a:r>
              <a:rPr lang="zh-TW" altLang="en-US" b="1" dirty="0"/>
              <a:t>學習安排的</a:t>
            </a:r>
            <a:r>
              <a:rPr lang="zh-TW" altLang="en-US" b="1" dirty="0" smtClean="0"/>
              <a:t>意見</a:t>
            </a:r>
            <a:endParaRPr lang="zh-HK"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135884254"/>
              </p:ext>
            </p:extLst>
          </p:nvPr>
        </p:nvGraphicFramePr>
        <p:xfrm>
          <a:off x="838200" y="1825624"/>
          <a:ext cx="11106150"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8DED3DC2-EB7E-4D21-8D05-7FCB654B313D}" type="slidenum">
              <a:rPr lang="zh-HK" altLang="en-US" smtClean="0"/>
              <a:t>17</a:t>
            </a:fld>
            <a:endParaRPr lang="zh-HK" altLang="en-US"/>
          </a:p>
        </p:txBody>
      </p:sp>
      <p:sp>
        <p:nvSpPr>
          <p:cNvPr id="7" name="矩形 6"/>
          <p:cNvSpPr/>
          <p:nvPr/>
        </p:nvSpPr>
        <p:spPr>
          <a:xfrm>
            <a:off x="3048000" y="3429000"/>
            <a:ext cx="6096000" cy="0"/>
          </a:xfrm>
          <a:prstGeom prst="rect">
            <a:avLst/>
          </a:prstGeom>
        </p:spPr>
        <p:txBody>
          <a:bodyPr/>
          <a:lstStyle/>
          <a:p>
            <a:endParaRPr lang="zh-HK" altLang="en-US" dirty="0"/>
          </a:p>
        </p:txBody>
      </p:sp>
    </p:spTree>
    <p:extLst>
      <p:ext uri="{BB962C8B-B14F-4D97-AF65-F5344CB8AC3E}">
        <p14:creationId xmlns:p14="http://schemas.microsoft.com/office/powerpoint/2010/main" val="208864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b="1" dirty="0"/>
              <a:t>受訪學同對學習安排的</a:t>
            </a:r>
            <a:r>
              <a:rPr lang="zh-TW" altLang="en-US" b="1" dirty="0" smtClean="0"/>
              <a:t>意見</a:t>
            </a:r>
            <a:r>
              <a:rPr lang="en-US" altLang="zh-TW" b="1" dirty="0" smtClean="0"/>
              <a:t>(</a:t>
            </a:r>
            <a:r>
              <a:rPr lang="zh-TW" altLang="en-US" b="1" dirty="0" smtClean="0"/>
              <a:t>續</a:t>
            </a:r>
            <a:r>
              <a:rPr lang="en-US" altLang="zh-TW" b="1" dirty="0" smtClean="0"/>
              <a:t>)</a:t>
            </a:r>
            <a:endParaRPr lang="zh-HK" altLang="en-US" dirty="0"/>
          </a:p>
        </p:txBody>
      </p:sp>
      <p:sp>
        <p:nvSpPr>
          <p:cNvPr id="6" name="內容版面配置區 5"/>
          <p:cNvSpPr>
            <a:spLocks noGrp="1"/>
          </p:cNvSpPr>
          <p:nvPr>
            <p:ph idx="1"/>
          </p:nvPr>
        </p:nvSpPr>
        <p:spPr>
          <a:xfrm>
            <a:off x="1752600" y="1825625"/>
            <a:ext cx="9601200" cy="4351338"/>
          </a:xfrm>
        </p:spPr>
        <p:txBody>
          <a:bodyPr>
            <a:normAutofit fontScale="92500" lnSpcReduction="10000"/>
          </a:bodyPr>
          <a:lstStyle/>
          <a:p>
            <a:pPr marL="914400" lvl="1" indent="-457200">
              <a:lnSpc>
                <a:spcPct val="120000"/>
              </a:lnSpc>
              <a:buFont typeface="+mj-lt"/>
              <a:buAutoNum type="arabicPeriod"/>
            </a:pPr>
            <a:r>
              <a:rPr lang="zh-HK" altLang="zh-HK" sz="2600" b="1" dirty="0"/>
              <a:t>生活平衡的訴求：</a:t>
            </a:r>
            <a:endParaRPr lang="en-US" altLang="zh-HK" sz="2600" b="1" dirty="0"/>
          </a:p>
          <a:p>
            <a:pPr lvl="2">
              <a:lnSpc>
                <a:spcPct val="120000"/>
              </a:lnSpc>
            </a:pPr>
            <a:r>
              <a:rPr lang="zh-HK" altLang="zh-HK" sz="2600" dirty="0"/>
              <a:t>減少功課</a:t>
            </a:r>
            <a:r>
              <a:rPr lang="zh-HK" altLang="en-US" sz="2600" dirty="0"/>
              <a:t>／</a:t>
            </a:r>
            <a:r>
              <a:rPr lang="zh-HK" altLang="zh-HK" sz="2600" dirty="0"/>
              <a:t>測驗</a:t>
            </a:r>
            <a:r>
              <a:rPr lang="zh-HK" altLang="en-US" sz="2600" dirty="0"/>
              <a:t>／</a:t>
            </a:r>
            <a:r>
              <a:rPr lang="zh-HK" altLang="zh-HK" sz="2600" dirty="0"/>
              <a:t>考核（如ＴＳＡ）</a:t>
            </a:r>
            <a:endParaRPr lang="en-US" altLang="zh-HK" sz="2600" dirty="0"/>
          </a:p>
          <a:p>
            <a:pPr lvl="2">
              <a:lnSpc>
                <a:spcPct val="120000"/>
              </a:lnSpc>
            </a:pPr>
            <a:r>
              <a:rPr lang="zh-HK" altLang="zh-HK" sz="2600" dirty="0"/>
              <a:t>希望學校生活</a:t>
            </a:r>
            <a:r>
              <a:rPr lang="zh-HK" altLang="en-US" sz="2600" dirty="0"/>
              <a:t>／</a:t>
            </a:r>
            <a:r>
              <a:rPr lang="zh-HK" altLang="zh-HK" sz="2600" dirty="0"/>
              <a:t>學習是愉快</a:t>
            </a:r>
            <a:endParaRPr lang="zh-TW" altLang="zh-HK" sz="2600" dirty="0"/>
          </a:p>
          <a:p>
            <a:pPr lvl="2">
              <a:lnSpc>
                <a:spcPct val="120000"/>
              </a:lnSpc>
            </a:pPr>
            <a:r>
              <a:rPr lang="zh-HK" altLang="zh-HK" sz="2600" dirty="0"/>
              <a:t>希望增加活動、休息及遊玩空間（包括時間及設施）</a:t>
            </a:r>
            <a:endParaRPr lang="en-US" altLang="zh-HK" sz="2600" b="1" dirty="0"/>
          </a:p>
          <a:p>
            <a:pPr marL="914400" lvl="1" indent="-457200">
              <a:lnSpc>
                <a:spcPct val="120000"/>
              </a:lnSpc>
              <a:buFont typeface="+mj-lt"/>
              <a:buAutoNum type="arabicPeriod"/>
            </a:pPr>
            <a:r>
              <a:rPr lang="zh-TW" altLang="en-US" sz="2600" b="1" dirty="0"/>
              <a:t>教育改革</a:t>
            </a:r>
            <a:r>
              <a:rPr lang="zh-HK" altLang="zh-HK" sz="2600" b="1" dirty="0"/>
              <a:t>建議</a:t>
            </a:r>
            <a:endParaRPr lang="en-US" altLang="zh-HK" sz="2600" b="1" dirty="0"/>
          </a:p>
          <a:p>
            <a:pPr lvl="2">
              <a:lnSpc>
                <a:spcPct val="120000"/>
              </a:lnSpc>
            </a:pPr>
            <a:r>
              <a:rPr lang="en-US" altLang="zh-HK" sz="2600" dirty="0"/>
              <a:t>“</a:t>
            </a:r>
            <a:r>
              <a:rPr lang="zh-HK" altLang="zh-HK" sz="2600" dirty="0"/>
              <a:t>能夠改革本港教育制度，提倡</a:t>
            </a:r>
            <a:r>
              <a:rPr lang="zh-HK" altLang="zh-HK" sz="2600" b="1" dirty="0">
                <a:solidFill>
                  <a:srgbClr val="00B050"/>
                </a:solidFill>
              </a:rPr>
              <a:t>多方面發展</a:t>
            </a:r>
            <a:r>
              <a:rPr lang="zh-HK" altLang="zh-HK" sz="2600" dirty="0"/>
              <a:t>，並且以較</a:t>
            </a:r>
            <a:r>
              <a:rPr lang="zh-HK" altLang="zh-HK" sz="2600" b="1" dirty="0">
                <a:solidFill>
                  <a:srgbClr val="00B050"/>
                </a:solidFill>
              </a:rPr>
              <a:t>輕鬆</a:t>
            </a:r>
            <a:r>
              <a:rPr lang="zh-HK" altLang="zh-HK" sz="2600" dirty="0"/>
              <a:t>的形式進行課堂，減少學生應付功課及測考的壓力，</a:t>
            </a:r>
            <a:r>
              <a:rPr lang="zh-HK" altLang="zh-HK" sz="2600" b="1" dirty="0">
                <a:solidFill>
                  <a:srgbClr val="00B050"/>
                </a:solidFill>
              </a:rPr>
              <a:t>提高學生的興趣</a:t>
            </a:r>
            <a:r>
              <a:rPr lang="zh-HK" altLang="zh-HK" sz="2600" dirty="0"/>
              <a:t>＂（中二）</a:t>
            </a:r>
            <a:endParaRPr lang="zh-TW" altLang="zh-HK" sz="2600" dirty="0"/>
          </a:p>
          <a:p>
            <a:pPr lvl="2">
              <a:lnSpc>
                <a:spcPct val="120000"/>
              </a:lnSpc>
            </a:pPr>
            <a:r>
              <a:rPr lang="en-US" altLang="zh-HK" sz="2600" dirty="0"/>
              <a:t>“</a:t>
            </a:r>
            <a:r>
              <a:rPr lang="zh-HK" altLang="zh-HK" sz="2600" dirty="0"/>
              <a:t>我希望可以</a:t>
            </a:r>
            <a:r>
              <a:rPr lang="zh-HK" altLang="zh-HK" sz="2600" b="1" dirty="0">
                <a:solidFill>
                  <a:srgbClr val="00B050"/>
                </a:solidFill>
              </a:rPr>
              <a:t>以活動教學</a:t>
            </a:r>
            <a:r>
              <a:rPr lang="zh-HK" altLang="zh-HK" sz="2600" dirty="0"/>
              <a:t>為主</a:t>
            </a:r>
            <a:r>
              <a:rPr lang="zh-HK" altLang="zh-HK" sz="2600" dirty="0" smtClean="0"/>
              <a:t>“（</a:t>
            </a:r>
            <a:r>
              <a:rPr lang="zh-HK" altLang="zh-HK" sz="2600" dirty="0"/>
              <a:t>小三）</a:t>
            </a:r>
            <a:endParaRPr lang="en-US" altLang="zh-HK" sz="2600" dirty="0"/>
          </a:p>
          <a:p>
            <a:endParaRPr lang="zh-HK" altLang="en-US" dirty="0"/>
          </a:p>
        </p:txBody>
      </p:sp>
      <p:sp>
        <p:nvSpPr>
          <p:cNvPr id="2" name="投影片編號版面配置區 1"/>
          <p:cNvSpPr>
            <a:spLocks noGrp="1"/>
          </p:cNvSpPr>
          <p:nvPr>
            <p:ph type="sldNum" sz="quarter" idx="12"/>
          </p:nvPr>
        </p:nvSpPr>
        <p:spPr/>
        <p:txBody>
          <a:bodyPr/>
          <a:lstStyle/>
          <a:p>
            <a:fld id="{8DED3DC2-EB7E-4D21-8D05-7FCB654B313D}" type="slidenum">
              <a:rPr lang="zh-HK" altLang="en-US" smtClean="0"/>
              <a:t>18</a:t>
            </a:fld>
            <a:endParaRPr lang="zh-HK" altLang="en-US"/>
          </a:p>
        </p:txBody>
      </p:sp>
    </p:spTree>
    <p:extLst>
      <p:ext uri="{BB962C8B-B14F-4D97-AF65-F5344CB8AC3E}">
        <p14:creationId xmlns:p14="http://schemas.microsoft.com/office/powerpoint/2010/main" val="378607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zh-HK" b="1" dirty="0"/>
              <a:t>學校</a:t>
            </a:r>
            <a:r>
              <a:rPr lang="zh-TW" altLang="en-US" b="1" dirty="0"/>
              <a:t>願望</a:t>
            </a:r>
            <a:r>
              <a:rPr lang="zh-TW" altLang="en-US" b="1" dirty="0" smtClean="0"/>
              <a:t>（例子）</a:t>
            </a:r>
            <a:endParaRPr lang="zh-HK" altLang="en-US" dirty="0"/>
          </a:p>
        </p:txBody>
      </p:sp>
      <p:pic>
        <p:nvPicPr>
          <p:cNvPr id="4" name="內容版面配置區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495551" y="1718532"/>
            <a:ext cx="8249779" cy="1040777"/>
          </a:xfrm>
        </p:spPr>
      </p:pic>
      <p:pic>
        <p:nvPicPr>
          <p:cNvPr id="3" name="圖片 2"/>
          <p:cNvPicPr>
            <a:picLocks noChangeAspect="1"/>
          </p:cNvPicPr>
          <p:nvPr/>
        </p:nvPicPr>
        <p:blipFill>
          <a:blip r:embed="rId3"/>
          <a:stretch>
            <a:fillRect/>
          </a:stretch>
        </p:blipFill>
        <p:spPr>
          <a:xfrm>
            <a:off x="2495551" y="3000439"/>
            <a:ext cx="4883319" cy="1414395"/>
          </a:xfrm>
          <a:prstGeom prst="rect">
            <a:avLst/>
          </a:prstGeom>
        </p:spPr>
      </p:pic>
      <p:sp>
        <p:nvSpPr>
          <p:cNvPr id="5" name="投影片編號版面配置區 4"/>
          <p:cNvSpPr>
            <a:spLocks noGrp="1"/>
          </p:cNvSpPr>
          <p:nvPr>
            <p:ph type="sldNum" sz="quarter" idx="12"/>
          </p:nvPr>
        </p:nvSpPr>
        <p:spPr/>
        <p:txBody>
          <a:bodyPr/>
          <a:lstStyle/>
          <a:p>
            <a:fld id="{8DED3DC2-EB7E-4D21-8D05-7FCB654B313D}" type="slidenum">
              <a:rPr lang="zh-HK" altLang="en-US" smtClean="0"/>
              <a:t>19</a:t>
            </a:fld>
            <a:endParaRPr lang="zh-HK" altLang="en-US"/>
          </a:p>
        </p:txBody>
      </p:sp>
      <p:pic>
        <p:nvPicPr>
          <p:cNvPr id="7" name="內容版面配置區 3"/>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66000"/>
                    </a14:imgEffect>
                    <a14:imgEffect>
                      <a14:brightnessContrast contrast="-40000"/>
                    </a14:imgEffect>
                  </a14:imgLayer>
                </a14:imgProps>
              </a:ext>
              <a:ext uri="{28A0092B-C50C-407E-A947-70E740481C1C}">
                <a14:useLocalDpi xmlns:a14="http://schemas.microsoft.com/office/drawing/2010/main"/>
              </a:ext>
            </a:extLst>
          </a:blip>
          <a:srcRect l="4693"/>
          <a:stretch/>
        </p:blipFill>
        <p:spPr>
          <a:xfrm>
            <a:off x="2495551" y="4655964"/>
            <a:ext cx="5610225" cy="1137490"/>
          </a:xfrm>
          <a:prstGeom prst="rect">
            <a:avLst/>
          </a:prstGeom>
        </p:spPr>
      </p:pic>
    </p:spTree>
    <p:extLst>
      <p:ext uri="{BB962C8B-B14F-4D97-AF65-F5344CB8AC3E}">
        <p14:creationId xmlns:p14="http://schemas.microsoft.com/office/powerpoint/2010/main" val="416442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「長腿叔叔信箱」服務簡介</a:t>
            </a:r>
            <a:endParaRPr lang="zh-HK" altLang="en-US" b="1" dirty="0"/>
          </a:p>
        </p:txBody>
      </p:sp>
      <p:sp>
        <p:nvSpPr>
          <p:cNvPr id="3" name="投影片編號版面配置區 2"/>
          <p:cNvSpPr>
            <a:spLocks noGrp="1"/>
          </p:cNvSpPr>
          <p:nvPr>
            <p:ph type="sldNum" sz="quarter" idx="12"/>
          </p:nvPr>
        </p:nvSpPr>
        <p:spPr/>
        <p:txBody>
          <a:bodyPr/>
          <a:lstStyle/>
          <a:p>
            <a:fld id="{8DED3DC2-EB7E-4D21-8D05-7FCB654B313D}" type="slidenum">
              <a:rPr lang="zh-HK" altLang="en-US" smtClean="0"/>
              <a:t>2</a:t>
            </a:fld>
            <a:endParaRPr lang="zh-HK" altLang="en-US"/>
          </a:p>
        </p:txBody>
      </p:sp>
      <p:sp>
        <p:nvSpPr>
          <p:cNvPr id="5" name="內容版面配置區 4"/>
          <p:cNvSpPr>
            <a:spLocks noGrp="1"/>
          </p:cNvSpPr>
          <p:nvPr>
            <p:ph idx="1"/>
          </p:nvPr>
        </p:nvSpPr>
        <p:spPr>
          <a:xfrm>
            <a:off x="2586446" y="1825625"/>
            <a:ext cx="8767354" cy="4351338"/>
          </a:xfrm>
        </p:spPr>
        <p:txBody>
          <a:bodyPr>
            <a:normAutofit/>
          </a:bodyPr>
          <a:lstStyle/>
          <a:p>
            <a:pPr marL="0" indent="0">
              <a:lnSpc>
                <a:spcPct val="120000"/>
              </a:lnSpc>
              <a:buNone/>
            </a:pPr>
            <a:r>
              <a:rPr lang="en-US" altLang="zh-TW" dirty="0" smtClean="0"/>
              <a:t>	</a:t>
            </a:r>
            <a:r>
              <a:rPr lang="zh-TW" altLang="en-US" dirty="0" smtClean="0"/>
              <a:t>「</a:t>
            </a:r>
            <a:r>
              <a:rPr lang="zh-TW" altLang="en-US" dirty="0"/>
              <a:t>長腿叔叔信箱」始於</a:t>
            </a:r>
            <a:r>
              <a:rPr lang="en-US" altLang="zh-TW" dirty="0"/>
              <a:t>1994</a:t>
            </a:r>
            <a:r>
              <a:rPr lang="zh-TW" altLang="en-US" dirty="0"/>
              <a:t>年，是香港最具歷史的亦是首個較規模及有系統地推動兒童文字輔導的服務。主要的服務對象是小四至初中的學生，透過寫信給「長腿叔叔」，分享自己在家庭、感情、人際關係、學業等方面的困難和挑戰。服務至今達</a:t>
            </a:r>
            <a:r>
              <a:rPr lang="en-US" altLang="zh-TW" dirty="0"/>
              <a:t>22</a:t>
            </a:r>
            <a:r>
              <a:rPr lang="zh-TW" altLang="en-US" dirty="0"/>
              <a:t>年，多年來長腿叔叔信箱共收到逾</a:t>
            </a:r>
            <a:r>
              <a:rPr lang="en-US" altLang="zh-TW" b="1" dirty="0"/>
              <a:t>55,000</a:t>
            </a:r>
            <a:r>
              <a:rPr lang="zh-TW" altLang="en-US" dirty="0"/>
              <a:t>封來信，現時每月平均收到來信約</a:t>
            </a:r>
            <a:r>
              <a:rPr lang="en-US" altLang="zh-TW" dirty="0"/>
              <a:t>250</a:t>
            </a:r>
            <a:r>
              <a:rPr lang="zh-TW" altLang="en-US" dirty="0"/>
              <a:t>封。 </a:t>
            </a:r>
          </a:p>
          <a:p>
            <a:pPr>
              <a:lnSpc>
                <a:spcPct val="120000"/>
              </a:lnSpc>
            </a:pPr>
            <a:endParaRPr lang="zh-TW" altLang="en-US" dirty="0"/>
          </a:p>
        </p:txBody>
      </p:sp>
    </p:spTree>
    <p:extLst>
      <p:ext uri="{BB962C8B-B14F-4D97-AF65-F5344CB8AC3E}">
        <p14:creationId xmlns:p14="http://schemas.microsoft.com/office/powerpoint/2010/main" val="419521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zh-HK" b="1" dirty="0"/>
              <a:t>如果未來特首可為</a:t>
            </a:r>
            <a:r>
              <a:rPr lang="zh-HK" altLang="zh-HK" b="1" u="dbl" dirty="0"/>
              <a:t>你居住的</a:t>
            </a:r>
            <a:r>
              <a:rPr lang="zh-HK" altLang="zh-HK" b="1" u="dbl" dirty="0" smtClean="0">
                <a:solidFill>
                  <a:srgbClr val="FF0000"/>
                </a:solidFill>
              </a:rPr>
              <a:t>社區</a:t>
            </a:r>
            <a:r>
              <a:rPr lang="en-US" altLang="zh-HK" b="1" u="dbl" dirty="0" smtClean="0">
                <a:solidFill>
                  <a:srgbClr val="FF0000"/>
                </a:solidFill>
              </a:rPr>
              <a:t/>
            </a:r>
            <a:br>
              <a:rPr lang="en-US" altLang="zh-HK" b="1" u="dbl" dirty="0" smtClean="0">
                <a:solidFill>
                  <a:srgbClr val="FF0000"/>
                </a:solidFill>
              </a:rPr>
            </a:br>
            <a:r>
              <a:rPr lang="zh-HK" altLang="zh-HK" b="1" dirty="0" smtClean="0"/>
              <a:t>做</a:t>
            </a:r>
            <a:r>
              <a:rPr lang="zh-HK" altLang="zh-HK" b="1" dirty="0"/>
              <a:t>一件好事，你希望是什麼？</a:t>
            </a:r>
            <a:endParaRPr lang="zh-HK"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466794267"/>
              </p:ext>
            </p:extLst>
          </p:nvPr>
        </p:nvGraphicFramePr>
        <p:xfrm>
          <a:off x="838199" y="1825624"/>
          <a:ext cx="11115675"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8DED3DC2-EB7E-4D21-8D05-7FCB654B313D}" type="slidenum">
              <a:rPr lang="zh-HK" altLang="en-US" smtClean="0"/>
              <a:t>20</a:t>
            </a:fld>
            <a:endParaRPr lang="zh-HK" altLang="en-US"/>
          </a:p>
        </p:txBody>
      </p:sp>
      <p:sp>
        <p:nvSpPr>
          <p:cNvPr id="5" name="文字方塊 4"/>
          <p:cNvSpPr txBox="1"/>
          <p:nvPr/>
        </p:nvSpPr>
        <p:spPr>
          <a:xfrm>
            <a:off x="8867775" y="2439292"/>
            <a:ext cx="2954655" cy="923330"/>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六成</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三（６３％）受</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訪</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兒童</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最希望</a:t>
            </a:r>
            <a:endParaRPr lang="en-US" altLang="zh-TW"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smtClean="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改善</a:t>
            </a:r>
            <a:r>
              <a:rPr lang="zh-TW" altLang="en-US"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社區設施及環境</a:t>
            </a:r>
          </a:p>
        </p:txBody>
      </p:sp>
    </p:spTree>
    <p:extLst>
      <p:ext uri="{BB962C8B-B14F-4D97-AF65-F5344CB8AC3E}">
        <p14:creationId xmlns:p14="http://schemas.microsoft.com/office/powerpoint/2010/main" val="531676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HK" altLang="zh-HK" b="1" dirty="0"/>
              <a:t>如果未來特首可為</a:t>
            </a:r>
            <a:r>
              <a:rPr lang="zh-HK" altLang="zh-HK" b="1" u="dbl" dirty="0"/>
              <a:t>你居住的</a:t>
            </a:r>
            <a:r>
              <a:rPr lang="zh-HK" altLang="zh-HK" b="1" u="dbl" dirty="0" smtClean="0">
                <a:solidFill>
                  <a:srgbClr val="FF0000"/>
                </a:solidFill>
              </a:rPr>
              <a:t>社區</a:t>
            </a:r>
            <a:r>
              <a:rPr lang="en-US" altLang="zh-HK" b="1" u="dbl" dirty="0" smtClean="0">
                <a:solidFill>
                  <a:srgbClr val="FF0000"/>
                </a:solidFill>
              </a:rPr>
              <a:t/>
            </a:r>
            <a:br>
              <a:rPr lang="en-US" altLang="zh-HK" b="1" u="dbl" dirty="0" smtClean="0">
                <a:solidFill>
                  <a:srgbClr val="FF0000"/>
                </a:solidFill>
              </a:rPr>
            </a:br>
            <a:r>
              <a:rPr lang="zh-HK" altLang="zh-HK" b="1" dirty="0" smtClean="0"/>
              <a:t>做</a:t>
            </a:r>
            <a:r>
              <a:rPr lang="zh-HK" altLang="zh-HK" b="1" dirty="0"/>
              <a:t>一件好事，你希望是什麼？</a:t>
            </a:r>
            <a:endParaRPr lang="zh-HK" altLang="en-US" dirty="0"/>
          </a:p>
        </p:txBody>
      </p:sp>
      <p:sp>
        <p:nvSpPr>
          <p:cNvPr id="6" name="內容版面配置區 5"/>
          <p:cNvSpPr>
            <a:spLocks noGrp="1"/>
          </p:cNvSpPr>
          <p:nvPr>
            <p:ph idx="1"/>
          </p:nvPr>
        </p:nvSpPr>
        <p:spPr>
          <a:xfrm>
            <a:off x="1714500" y="1825625"/>
            <a:ext cx="9639300" cy="4351338"/>
          </a:xfrm>
        </p:spPr>
        <p:txBody>
          <a:bodyPr>
            <a:normAutofit/>
          </a:bodyPr>
          <a:lstStyle/>
          <a:p>
            <a:pPr marL="914400" lvl="1" indent="-457200">
              <a:lnSpc>
                <a:spcPct val="120000"/>
              </a:lnSpc>
              <a:buFont typeface="+mj-lt"/>
              <a:buAutoNum type="arabicPeriod"/>
            </a:pPr>
            <a:r>
              <a:rPr lang="zh-TW" altLang="en-US" dirty="0" smtClean="0"/>
              <a:t>六成三受</a:t>
            </a:r>
            <a:r>
              <a:rPr lang="zh-TW" altLang="en-US" dirty="0"/>
              <a:t>訪兒童最</a:t>
            </a:r>
            <a:r>
              <a:rPr lang="zh-TW" altLang="en-US" b="1" dirty="0">
                <a:solidFill>
                  <a:srgbClr val="0070C0"/>
                </a:solidFill>
              </a:rPr>
              <a:t>希望改善</a:t>
            </a:r>
            <a:r>
              <a:rPr lang="zh-HK" altLang="zh-HK" b="1" dirty="0">
                <a:solidFill>
                  <a:srgbClr val="0070C0"/>
                </a:solidFill>
              </a:rPr>
              <a:t>社區</a:t>
            </a:r>
            <a:r>
              <a:rPr lang="zh-TW" altLang="en-US" b="1" dirty="0">
                <a:solidFill>
                  <a:srgbClr val="0070C0"/>
                </a:solidFill>
              </a:rPr>
              <a:t>設施及</a:t>
            </a:r>
            <a:r>
              <a:rPr lang="zh-HK" altLang="zh-HK" b="1" dirty="0">
                <a:solidFill>
                  <a:srgbClr val="0070C0"/>
                </a:solidFill>
              </a:rPr>
              <a:t>環境</a:t>
            </a:r>
            <a:endParaRPr lang="en-US" altLang="zh-HK" b="1" dirty="0">
              <a:solidFill>
                <a:srgbClr val="0070C0"/>
              </a:solidFill>
            </a:endParaRPr>
          </a:p>
          <a:p>
            <a:pPr marL="914400" lvl="1" indent="-457200">
              <a:lnSpc>
                <a:spcPct val="120000"/>
              </a:lnSpc>
              <a:buFont typeface="+mj-lt"/>
              <a:buAutoNum type="arabicPeriod"/>
            </a:pPr>
            <a:endParaRPr lang="en-US" altLang="zh-HK" b="1" dirty="0">
              <a:solidFill>
                <a:srgbClr val="0070C0"/>
              </a:solidFill>
            </a:endParaRPr>
          </a:p>
          <a:p>
            <a:pPr marL="914400" lvl="1" indent="-457200">
              <a:lnSpc>
                <a:spcPct val="120000"/>
              </a:lnSpc>
              <a:buFont typeface="+mj-lt"/>
              <a:buAutoNum type="arabicPeriod"/>
            </a:pPr>
            <a:r>
              <a:rPr lang="zh-TW" altLang="en-US" dirty="0"/>
              <a:t>此外，部分受訪兒童（６％）亦</a:t>
            </a:r>
            <a:r>
              <a:rPr lang="zh-TW" altLang="en-US" b="1" dirty="0">
                <a:solidFill>
                  <a:srgbClr val="0070C0"/>
                </a:solidFill>
              </a:rPr>
              <a:t>重視社會公義，希望未來特首應扶助弱勢社群</a:t>
            </a:r>
            <a:r>
              <a:rPr lang="zh-TW" altLang="en-US" dirty="0"/>
              <a:t>如露宿者／長者等</a:t>
            </a:r>
            <a:endParaRPr lang="en-US" altLang="zh-TW" dirty="0"/>
          </a:p>
          <a:p>
            <a:pPr marL="914400" lvl="1" indent="-457200">
              <a:lnSpc>
                <a:spcPct val="120000"/>
              </a:lnSpc>
              <a:buFont typeface="+mj-lt"/>
              <a:buAutoNum type="arabicPeriod"/>
            </a:pPr>
            <a:endParaRPr lang="en-US" altLang="zh-TW" dirty="0"/>
          </a:p>
          <a:p>
            <a:pPr marL="914400" lvl="1" indent="-457200">
              <a:lnSpc>
                <a:spcPct val="120000"/>
              </a:lnSpc>
              <a:buFont typeface="+mj-lt"/>
              <a:buAutoNum type="arabicPeriod"/>
            </a:pPr>
            <a:r>
              <a:rPr lang="zh-TW" altLang="en-US" dirty="0"/>
              <a:t>亦有受訪兒童（５％）對居住社區的</a:t>
            </a:r>
            <a:r>
              <a:rPr lang="zh-TW" altLang="en-US" b="1" dirty="0">
                <a:solidFill>
                  <a:srgbClr val="0070C0"/>
                </a:solidFill>
              </a:rPr>
              <a:t>交通便利程度及擠塞問題</a:t>
            </a:r>
            <a:r>
              <a:rPr lang="zh-TW" altLang="en-US" dirty="0"/>
              <a:t>也甚為重視</a:t>
            </a:r>
            <a:endParaRPr lang="en-US" altLang="zh-TW" dirty="0"/>
          </a:p>
          <a:p>
            <a:endParaRPr lang="zh-HK" altLang="en-US" dirty="0"/>
          </a:p>
        </p:txBody>
      </p:sp>
      <p:sp>
        <p:nvSpPr>
          <p:cNvPr id="2" name="投影片編號版面配置區 1"/>
          <p:cNvSpPr>
            <a:spLocks noGrp="1"/>
          </p:cNvSpPr>
          <p:nvPr>
            <p:ph type="sldNum" sz="quarter" idx="12"/>
          </p:nvPr>
        </p:nvSpPr>
        <p:spPr/>
        <p:txBody>
          <a:bodyPr/>
          <a:lstStyle/>
          <a:p>
            <a:fld id="{8DED3DC2-EB7E-4D21-8D05-7FCB654B313D}" type="slidenum">
              <a:rPr lang="zh-HK" altLang="en-US" smtClean="0"/>
              <a:t>21</a:t>
            </a:fld>
            <a:endParaRPr lang="zh-HK" altLang="en-US"/>
          </a:p>
        </p:txBody>
      </p:sp>
    </p:spTree>
    <p:extLst>
      <p:ext uri="{BB962C8B-B14F-4D97-AF65-F5344CB8AC3E}">
        <p14:creationId xmlns:p14="http://schemas.microsoft.com/office/powerpoint/2010/main" val="125773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HK" altLang="zh-HK" b="1" dirty="0"/>
              <a:t>社區</a:t>
            </a:r>
            <a:r>
              <a:rPr lang="zh-TW" altLang="en-US" b="1" dirty="0" smtClean="0"/>
              <a:t>願望（例子）</a:t>
            </a:r>
            <a:endParaRPr lang="zh-HK" altLang="en-US" dirty="0"/>
          </a:p>
        </p:txBody>
      </p:sp>
      <p:pic>
        <p:nvPicPr>
          <p:cNvPr id="8" name="圖片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Lst>
          </a:blip>
          <a:stretch>
            <a:fillRect/>
          </a:stretch>
        </p:blipFill>
        <p:spPr>
          <a:xfrm>
            <a:off x="1828430" y="1690688"/>
            <a:ext cx="8535140" cy="823031"/>
          </a:xfrm>
          <a:prstGeom prst="rect">
            <a:avLst/>
          </a:prstGeom>
        </p:spPr>
      </p:pic>
      <p:pic>
        <p:nvPicPr>
          <p:cNvPr id="10" name="圖片 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1828430" y="2916030"/>
            <a:ext cx="8864475" cy="836819"/>
          </a:xfrm>
          <a:prstGeom prst="rect">
            <a:avLst/>
          </a:prstGeom>
        </p:spPr>
      </p:pic>
      <p:pic>
        <p:nvPicPr>
          <p:cNvPr id="12" name="內容版面配置區 11"/>
          <p:cNvPicPr>
            <a:picLocks noGrp="1" noChangeAspect="1"/>
          </p:cNvPicPr>
          <p:nvPr>
            <p:ph idx="1"/>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828430" y="3910107"/>
            <a:ext cx="8538454" cy="833343"/>
          </a:xfrm>
          <a:prstGeom prst="rect">
            <a:avLst/>
          </a:prstGeom>
        </p:spPr>
      </p:pic>
      <p:sp>
        <p:nvSpPr>
          <p:cNvPr id="2" name="投影片編號版面配置區 1"/>
          <p:cNvSpPr>
            <a:spLocks noGrp="1"/>
          </p:cNvSpPr>
          <p:nvPr>
            <p:ph type="sldNum" sz="quarter" idx="12"/>
          </p:nvPr>
        </p:nvSpPr>
        <p:spPr/>
        <p:txBody>
          <a:bodyPr/>
          <a:lstStyle/>
          <a:p>
            <a:fld id="{8DED3DC2-EB7E-4D21-8D05-7FCB654B313D}" type="slidenum">
              <a:rPr lang="zh-HK" altLang="en-US" smtClean="0"/>
              <a:t>22</a:t>
            </a:fld>
            <a:endParaRPr lang="zh-HK" altLang="en-US"/>
          </a:p>
        </p:txBody>
      </p:sp>
    </p:spTree>
    <p:extLst>
      <p:ext uri="{BB962C8B-B14F-4D97-AF65-F5344CB8AC3E}">
        <p14:creationId xmlns:p14="http://schemas.microsoft.com/office/powerpoint/2010/main" val="274703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b="1" dirty="0" smtClean="0"/>
              <a:t>總結</a:t>
            </a:r>
            <a:endParaRPr lang="zh-HK" altLang="en-US" b="1" dirty="0"/>
          </a:p>
        </p:txBody>
      </p:sp>
      <p:sp>
        <p:nvSpPr>
          <p:cNvPr id="6" name="內容版面配置區 5"/>
          <p:cNvSpPr>
            <a:spLocks noGrp="1"/>
          </p:cNvSpPr>
          <p:nvPr>
            <p:ph idx="1"/>
          </p:nvPr>
        </p:nvSpPr>
        <p:spPr>
          <a:xfrm>
            <a:off x="1771650" y="1825625"/>
            <a:ext cx="9582150" cy="4351338"/>
          </a:xfrm>
        </p:spPr>
        <p:txBody>
          <a:bodyPr>
            <a:normAutofit/>
          </a:bodyPr>
          <a:lstStyle/>
          <a:p>
            <a:pPr marL="514350" indent="-514350">
              <a:lnSpc>
                <a:spcPct val="110000"/>
              </a:lnSpc>
              <a:buFont typeface="+mj-lt"/>
              <a:buAutoNum type="arabicPeriod"/>
            </a:pPr>
            <a:r>
              <a:rPr lang="zh-TW" altLang="en-US" sz="3200" b="1" dirty="0" smtClean="0">
                <a:solidFill>
                  <a:schemeClr val="accent1"/>
                </a:solidFill>
              </a:rPr>
              <a:t>受訪兒童</a:t>
            </a:r>
            <a:r>
              <a:rPr lang="zh-HK" altLang="zh-HK" sz="3200" b="1" dirty="0" smtClean="0">
                <a:solidFill>
                  <a:schemeClr val="accent1"/>
                </a:solidFill>
              </a:rPr>
              <a:t>感到</a:t>
            </a:r>
            <a:r>
              <a:rPr lang="zh-TW" altLang="en-US" sz="3200" b="1" dirty="0" smtClean="0">
                <a:solidFill>
                  <a:schemeClr val="accent1"/>
                </a:solidFill>
              </a:rPr>
              <a:t>在各生活範疇中</a:t>
            </a:r>
            <a:r>
              <a:rPr lang="zh-TW" altLang="en-US" sz="3200" b="1" dirty="0">
                <a:solidFill>
                  <a:schemeClr val="accent1"/>
                </a:solidFill>
              </a:rPr>
              <a:t>，</a:t>
            </a:r>
            <a:r>
              <a:rPr lang="zh-TW" altLang="en-US" sz="3200" b="1" dirty="0" smtClean="0">
                <a:solidFill>
                  <a:schemeClr val="accent1"/>
                </a:solidFill>
              </a:rPr>
              <a:t>最</a:t>
            </a:r>
            <a:r>
              <a:rPr lang="zh-HK" altLang="zh-HK" sz="3200" b="1" dirty="0" smtClean="0">
                <a:solidFill>
                  <a:schemeClr val="accent1"/>
                </a:solidFill>
              </a:rPr>
              <a:t>需</a:t>
            </a:r>
            <a:r>
              <a:rPr lang="zh-TW" altLang="zh-HK" sz="3200" b="1" dirty="0" smtClean="0">
                <a:solidFill>
                  <a:schemeClr val="accent1"/>
                </a:solidFill>
              </a:rPr>
              <a:t>要</a:t>
            </a:r>
            <a:r>
              <a:rPr lang="zh-HK" altLang="zh-HK" sz="3200" b="1" dirty="0">
                <a:solidFill>
                  <a:schemeClr val="accent1"/>
                </a:solidFill>
              </a:rPr>
              <a:t>改</a:t>
            </a:r>
            <a:r>
              <a:rPr lang="zh-TW" altLang="zh-HK" sz="3200" b="1" dirty="0" smtClean="0">
                <a:solidFill>
                  <a:schemeClr val="accent1"/>
                </a:solidFill>
              </a:rPr>
              <a:t>變</a:t>
            </a:r>
            <a:r>
              <a:rPr lang="zh-TW" altLang="en-US" sz="3200" b="1" dirty="0">
                <a:solidFill>
                  <a:schemeClr val="accent1"/>
                </a:solidFill>
              </a:rPr>
              <a:t>的</a:t>
            </a:r>
            <a:r>
              <a:rPr lang="zh-HK" altLang="zh-HK" sz="3200" b="1" dirty="0" smtClean="0">
                <a:solidFill>
                  <a:schemeClr val="accent1"/>
                </a:solidFill>
              </a:rPr>
              <a:t>方</a:t>
            </a:r>
            <a:r>
              <a:rPr lang="zh-TW" altLang="zh-HK" sz="3200" b="1" dirty="0">
                <a:solidFill>
                  <a:schemeClr val="accent1"/>
                </a:solidFill>
              </a:rPr>
              <a:t>面</a:t>
            </a:r>
            <a:r>
              <a:rPr lang="zh-HK" altLang="zh-HK" sz="3200" b="1" dirty="0">
                <a:solidFill>
                  <a:schemeClr val="accent1"/>
                </a:solidFill>
              </a:rPr>
              <a:t>是環</a:t>
            </a:r>
            <a:r>
              <a:rPr lang="zh-TW" altLang="zh-HK" sz="3200" b="1" dirty="0">
                <a:solidFill>
                  <a:schemeClr val="accent1"/>
                </a:solidFill>
              </a:rPr>
              <a:t>境</a:t>
            </a:r>
            <a:r>
              <a:rPr lang="zh-HK" altLang="zh-HK" sz="3200" b="1" dirty="0">
                <a:solidFill>
                  <a:schemeClr val="accent1"/>
                </a:solidFill>
              </a:rPr>
              <a:t>及設</a:t>
            </a:r>
            <a:r>
              <a:rPr lang="zh-TW" altLang="zh-HK" sz="3200" b="1" dirty="0">
                <a:solidFill>
                  <a:schemeClr val="accent1"/>
                </a:solidFill>
              </a:rPr>
              <a:t>備</a:t>
            </a:r>
            <a:endParaRPr lang="zh-TW" altLang="zh-HK" sz="3200" dirty="0">
              <a:solidFill>
                <a:schemeClr val="accent1"/>
              </a:solidFill>
            </a:endParaRPr>
          </a:p>
          <a:p>
            <a:pPr lvl="1">
              <a:lnSpc>
                <a:spcPct val="110000"/>
              </a:lnSpc>
            </a:pPr>
            <a:r>
              <a:rPr lang="zh-HK" altLang="zh-HK" sz="2800" dirty="0"/>
              <a:t>在各範疇中，最多提出的改變訴求也</a:t>
            </a:r>
            <a:r>
              <a:rPr lang="zh-HK" altLang="zh-HK" sz="2800" dirty="0" smtClean="0"/>
              <a:t>在環</a:t>
            </a:r>
            <a:r>
              <a:rPr lang="zh-TW" altLang="zh-HK" sz="2800" dirty="0"/>
              <a:t>境</a:t>
            </a:r>
            <a:r>
              <a:rPr lang="zh-HK" altLang="zh-HK" sz="2800" dirty="0"/>
              <a:t>及設</a:t>
            </a:r>
            <a:r>
              <a:rPr lang="zh-TW" altLang="zh-HK" sz="2800" dirty="0" smtClean="0"/>
              <a:t>備</a:t>
            </a:r>
            <a:r>
              <a:rPr lang="zh-HK" altLang="zh-HK" sz="2800" dirty="0" smtClean="0"/>
              <a:t>的改善</a:t>
            </a:r>
            <a:r>
              <a:rPr lang="zh-HK" altLang="en-US" sz="2800" dirty="0" smtClean="0"/>
              <a:t>／</a:t>
            </a:r>
            <a:r>
              <a:rPr lang="zh-HK" altLang="zh-HK" sz="2800" dirty="0" smtClean="0"/>
              <a:t>提升</a:t>
            </a:r>
            <a:endParaRPr lang="zh-TW" altLang="zh-HK" sz="2800" dirty="0"/>
          </a:p>
          <a:p>
            <a:pPr lvl="1">
              <a:lnSpc>
                <a:spcPct val="110000"/>
              </a:lnSpc>
            </a:pPr>
            <a:r>
              <a:rPr lang="zh-HK" altLang="zh-HK" sz="2800" dirty="0"/>
              <a:t>環境上的改變主要是</a:t>
            </a:r>
            <a:r>
              <a:rPr lang="zh-TW" altLang="zh-HK" sz="2800" dirty="0"/>
              <a:t>：</a:t>
            </a:r>
            <a:r>
              <a:rPr lang="zh-HK" altLang="zh-HK" sz="2800" dirty="0" smtClean="0"/>
              <a:t>大</a:t>
            </a:r>
            <a:r>
              <a:rPr lang="zh-HK" altLang="en-US" sz="2800" dirty="0" smtClean="0"/>
              <a:t>／</a:t>
            </a:r>
            <a:r>
              <a:rPr lang="zh-HK" altLang="zh-HK" sz="2800" dirty="0" smtClean="0"/>
              <a:t>翻新</a:t>
            </a:r>
            <a:r>
              <a:rPr lang="zh-TW" altLang="en-US" sz="2800" dirty="0" smtClean="0"/>
              <a:t>／</a:t>
            </a:r>
            <a:r>
              <a:rPr lang="zh-HK" altLang="zh-HK" sz="2800" dirty="0" smtClean="0"/>
              <a:t>整潔</a:t>
            </a:r>
            <a:r>
              <a:rPr lang="zh-TW" altLang="en-US" sz="2800" dirty="0" smtClean="0"/>
              <a:t>／</a:t>
            </a:r>
            <a:r>
              <a:rPr lang="zh-HK" altLang="zh-HK" sz="2800" dirty="0" smtClean="0"/>
              <a:t>綠</a:t>
            </a:r>
            <a:r>
              <a:rPr lang="zh-TW" altLang="zh-HK" sz="2800" dirty="0"/>
              <a:t>化</a:t>
            </a:r>
          </a:p>
          <a:p>
            <a:pPr lvl="1">
              <a:lnSpc>
                <a:spcPct val="110000"/>
              </a:lnSpc>
            </a:pPr>
            <a:r>
              <a:rPr lang="zh-HK" altLang="zh-HK" sz="2800" dirty="0"/>
              <a:t>設</a:t>
            </a:r>
            <a:r>
              <a:rPr lang="zh-TW" altLang="zh-HK" sz="2800" dirty="0"/>
              <a:t>備</a:t>
            </a:r>
            <a:r>
              <a:rPr lang="zh-HK" altLang="zh-HK" sz="2800" dirty="0"/>
              <a:t>上的改</a:t>
            </a:r>
            <a:r>
              <a:rPr lang="zh-TW" altLang="zh-HK" sz="2800" dirty="0"/>
              <a:t>變</a:t>
            </a:r>
            <a:r>
              <a:rPr lang="zh-HK" altLang="zh-HK" sz="2800" dirty="0"/>
              <a:t>是</a:t>
            </a:r>
            <a:r>
              <a:rPr lang="zh-TW" altLang="zh-HK" sz="2800" dirty="0"/>
              <a:t>：</a:t>
            </a:r>
            <a:r>
              <a:rPr lang="zh-HK" altLang="zh-HK" sz="2800" dirty="0"/>
              <a:t>康</a:t>
            </a:r>
            <a:r>
              <a:rPr lang="zh-TW" altLang="zh-HK" sz="2800" dirty="0" smtClean="0"/>
              <a:t>樂</a:t>
            </a:r>
            <a:r>
              <a:rPr lang="zh-TW" altLang="en-US" sz="2800" dirty="0" smtClean="0"/>
              <a:t>／</a:t>
            </a:r>
            <a:r>
              <a:rPr lang="zh-HK" altLang="zh-HK" sz="2800" dirty="0" smtClean="0"/>
              <a:t>活</a:t>
            </a:r>
            <a:r>
              <a:rPr lang="zh-TW" altLang="zh-HK" sz="2800" dirty="0" smtClean="0"/>
              <a:t>動</a:t>
            </a:r>
            <a:r>
              <a:rPr lang="zh-TW" altLang="en-US" sz="2800" dirty="0" smtClean="0"/>
              <a:t>／</a:t>
            </a:r>
            <a:r>
              <a:rPr lang="zh-HK" altLang="zh-HK" sz="2800" dirty="0" smtClean="0"/>
              <a:t>遊玩</a:t>
            </a:r>
            <a:r>
              <a:rPr lang="zh-HK" altLang="zh-HK" sz="2800" dirty="0"/>
              <a:t>上的</a:t>
            </a:r>
            <a:r>
              <a:rPr lang="zh-HK" altLang="zh-HK" sz="2800" dirty="0" smtClean="0"/>
              <a:t>設</a:t>
            </a:r>
            <a:r>
              <a:rPr lang="zh-TW" altLang="en-US" sz="2800" dirty="0" smtClean="0"/>
              <a:t>施設</a:t>
            </a:r>
            <a:r>
              <a:rPr lang="zh-TW" altLang="zh-HK" sz="2800" dirty="0" smtClean="0"/>
              <a:t>備</a:t>
            </a:r>
            <a:r>
              <a:rPr lang="zh-HK" altLang="en-US" sz="2800" dirty="0" smtClean="0"/>
              <a:t>／</a:t>
            </a:r>
            <a:r>
              <a:rPr lang="zh-HK" altLang="zh-HK" sz="2800" dirty="0" smtClean="0"/>
              <a:t>科</a:t>
            </a:r>
            <a:r>
              <a:rPr lang="zh-TW" altLang="zh-HK" sz="2800" dirty="0"/>
              <a:t>技</a:t>
            </a:r>
            <a:r>
              <a:rPr lang="zh-HK" altLang="zh-HK" sz="2800" dirty="0" smtClean="0"/>
              <a:t>化</a:t>
            </a:r>
            <a:r>
              <a:rPr lang="zh-HK" altLang="zh-HK" sz="2800" dirty="0"/>
              <a:t>　</a:t>
            </a:r>
            <a:endParaRPr lang="zh-TW" altLang="zh-HK" sz="2800" dirty="0"/>
          </a:p>
          <a:p>
            <a:endParaRPr lang="zh-HK" altLang="en-US" dirty="0"/>
          </a:p>
        </p:txBody>
      </p:sp>
      <p:sp>
        <p:nvSpPr>
          <p:cNvPr id="2" name="投影片編號版面配置區 1"/>
          <p:cNvSpPr>
            <a:spLocks noGrp="1"/>
          </p:cNvSpPr>
          <p:nvPr>
            <p:ph type="sldNum" sz="quarter" idx="12"/>
          </p:nvPr>
        </p:nvSpPr>
        <p:spPr/>
        <p:txBody>
          <a:bodyPr/>
          <a:lstStyle/>
          <a:p>
            <a:fld id="{8DED3DC2-EB7E-4D21-8D05-7FCB654B313D}" type="slidenum">
              <a:rPr lang="zh-HK" altLang="en-US" smtClean="0"/>
              <a:t>23</a:t>
            </a:fld>
            <a:endParaRPr lang="zh-HK" altLang="en-US"/>
          </a:p>
        </p:txBody>
      </p:sp>
    </p:spTree>
    <p:extLst>
      <p:ext uri="{BB962C8B-B14F-4D97-AF65-F5344CB8AC3E}">
        <p14:creationId xmlns:p14="http://schemas.microsoft.com/office/powerpoint/2010/main" val="264544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總結 </a:t>
            </a:r>
            <a:r>
              <a:rPr lang="en-US" altLang="zh-TW" b="1" dirty="0"/>
              <a:t>(</a:t>
            </a:r>
            <a:r>
              <a:rPr lang="zh-TW" altLang="en-US" b="1" dirty="0" smtClean="0"/>
              <a:t>續</a:t>
            </a:r>
            <a:r>
              <a:rPr lang="zh-TW" altLang="en-US" b="1" dirty="0"/>
              <a:t>一</a:t>
            </a:r>
            <a:r>
              <a:rPr lang="en-US" altLang="zh-TW" b="1" dirty="0" smtClean="0"/>
              <a:t>)</a:t>
            </a:r>
            <a:endParaRPr lang="zh-HK" altLang="en-US" b="1" dirty="0"/>
          </a:p>
        </p:txBody>
      </p:sp>
      <p:sp>
        <p:nvSpPr>
          <p:cNvPr id="3" name="內容版面配置區 2"/>
          <p:cNvSpPr>
            <a:spLocks noGrp="1"/>
          </p:cNvSpPr>
          <p:nvPr>
            <p:ph idx="1"/>
          </p:nvPr>
        </p:nvSpPr>
        <p:spPr>
          <a:xfrm>
            <a:off x="1724024" y="1825625"/>
            <a:ext cx="9629775" cy="4351338"/>
          </a:xfrm>
        </p:spPr>
        <p:txBody>
          <a:bodyPr>
            <a:normAutofit lnSpcReduction="10000"/>
          </a:bodyPr>
          <a:lstStyle/>
          <a:p>
            <a:pPr marL="514350" indent="-514350">
              <a:lnSpc>
                <a:spcPct val="110000"/>
              </a:lnSpc>
              <a:buFont typeface="+mj-lt"/>
              <a:buAutoNum type="arabicPeriod" startAt="2"/>
            </a:pPr>
            <a:r>
              <a:rPr lang="zh-HK" altLang="zh-HK" sz="3200" b="1" dirty="0" smtClean="0">
                <a:solidFill>
                  <a:schemeClr val="accent1"/>
                </a:solidFill>
              </a:rPr>
              <a:t>資源</a:t>
            </a:r>
            <a:r>
              <a:rPr lang="zh-HK" altLang="zh-HK" sz="3200" b="1" dirty="0">
                <a:solidFill>
                  <a:schemeClr val="accent1"/>
                </a:solidFill>
              </a:rPr>
              <a:t>匱乏感覺</a:t>
            </a:r>
            <a:r>
              <a:rPr lang="zh-HK" altLang="zh-HK" sz="3200" b="1" dirty="0" smtClean="0">
                <a:solidFill>
                  <a:schemeClr val="accent1"/>
                </a:solidFill>
              </a:rPr>
              <a:t>強烈</a:t>
            </a:r>
            <a:r>
              <a:rPr lang="zh-TW" altLang="en-US" sz="3200" b="1" dirty="0" smtClean="0">
                <a:solidFill>
                  <a:schemeClr val="accent1"/>
                </a:solidFill>
              </a:rPr>
              <a:t>，金錢／物質掛帥</a:t>
            </a:r>
            <a:r>
              <a:rPr lang="zh-HK" altLang="zh-HK" sz="3200" b="1" dirty="0"/>
              <a:t>　</a:t>
            </a:r>
            <a:endParaRPr lang="en-US" altLang="zh-HK" sz="3200" b="1" dirty="0"/>
          </a:p>
          <a:p>
            <a:pPr lvl="1">
              <a:lnSpc>
                <a:spcPct val="110000"/>
              </a:lnSpc>
            </a:pPr>
            <a:r>
              <a:rPr lang="zh-TW" altLang="en-US" sz="2800" dirty="0" smtClean="0"/>
              <a:t>金錢／資助／津貼／物質條件提升，也是</a:t>
            </a:r>
            <a:r>
              <a:rPr lang="zh-HK" altLang="zh-HK" sz="2800" dirty="0"/>
              <a:t>各範疇</a:t>
            </a:r>
            <a:r>
              <a:rPr lang="zh-TW" altLang="en-US" sz="2800" dirty="0" smtClean="0"/>
              <a:t>訴求的</a:t>
            </a:r>
            <a:r>
              <a:rPr lang="zh-TW" altLang="en-US" sz="2800" dirty="0"/>
              <a:t>關注</a:t>
            </a:r>
            <a:r>
              <a:rPr lang="zh-TW" altLang="en-US" sz="2800" dirty="0" smtClean="0"/>
              <a:t>點</a:t>
            </a:r>
            <a:endParaRPr lang="en-US" altLang="zh-TW" sz="2800" dirty="0" smtClean="0"/>
          </a:p>
          <a:p>
            <a:pPr lvl="2">
              <a:lnSpc>
                <a:spcPct val="110000"/>
              </a:lnSpc>
            </a:pPr>
            <a:r>
              <a:rPr lang="zh-TW" altLang="en-US" sz="2400" dirty="0"/>
              <a:t>家庭生活中，受訪兒童更是強烈地感到經濟負擔和壓力，</a:t>
            </a:r>
            <a:r>
              <a:rPr lang="zh-TW" altLang="en-US" sz="2400" dirty="0" smtClean="0"/>
              <a:t>希望改善物質生活，而且不少是表達“足夠”便可</a:t>
            </a:r>
            <a:endParaRPr lang="en-US" altLang="zh-TW" sz="2400" dirty="0"/>
          </a:p>
          <a:p>
            <a:pPr lvl="2">
              <a:lnSpc>
                <a:spcPct val="110000"/>
              </a:lnSpc>
            </a:pPr>
            <a:r>
              <a:rPr lang="zh-TW" altLang="en-US" sz="2400" dirty="0"/>
              <a:t>在學校及社區的訴求，也是以增</a:t>
            </a:r>
            <a:r>
              <a:rPr lang="zh-TW" altLang="en-US" sz="2400" dirty="0" smtClean="0"/>
              <a:t>建／擴建設施</a:t>
            </a:r>
            <a:r>
              <a:rPr lang="zh-TW" altLang="en-US" sz="2400" dirty="0"/>
              <a:t>設備為主，同樣是對現有資源感不足的</a:t>
            </a:r>
            <a:r>
              <a:rPr lang="zh-TW" altLang="en-US" sz="2400" dirty="0" smtClean="0"/>
              <a:t>展現</a:t>
            </a:r>
            <a:endParaRPr lang="en-US" altLang="zh-TW" sz="2400" dirty="0" smtClean="0"/>
          </a:p>
          <a:p>
            <a:pPr lvl="1">
              <a:lnSpc>
                <a:spcPct val="110000"/>
              </a:lnSpc>
            </a:pPr>
            <a:r>
              <a:rPr lang="zh-TW" altLang="en-US" sz="2800" dirty="0" smtClean="0"/>
              <a:t>內容中常見派錢／資助，增撥資源為建議解決問題的方法</a:t>
            </a:r>
            <a:endParaRPr lang="en-US" altLang="zh-TW" sz="2800" dirty="0" smtClean="0"/>
          </a:p>
          <a:p>
            <a:endParaRPr lang="zh-HK" altLang="en-US"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24</a:t>
            </a:fld>
            <a:endParaRPr lang="zh-HK" altLang="en-US"/>
          </a:p>
        </p:txBody>
      </p:sp>
    </p:spTree>
    <p:extLst>
      <p:ext uri="{BB962C8B-B14F-4D97-AF65-F5344CB8AC3E}">
        <p14:creationId xmlns:p14="http://schemas.microsoft.com/office/powerpoint/2010/main" val="414709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總結 </a:t>
            </a:r>
            <a:r>
              <a:rPr lang="en-US" altLang="zh-TW" b="1" dirty="0" smtClean="0"/>
              <a:t>(</a:t>
            </a:r>
            <a:r>
              <a:rPr lang="zh-TW" altLang="en-US" b="1" dirty="0" smtClean="0"/>
              <a:t>續二</a:t>
            </a:r>
            <a:r>
              <a:rPr lang="en-US" altLang="zh-TW" b="1" dirty="0" smtClean="0"/>
              <a:t>)</a:t>
            </a:r>
            <a:endParaRPr lang="zh-HK" altLang="en-US" b="1" dirty="0"/>
          </a:p>
        </p:txBody>
      </p:sp>
      <p:sp>
        <p:nvSpPr>
          <p:cNvPr id="3" name="內容版面配置區 2"/>
          <p:cNvSpPr>
            <a:spLocks noGrp="1"/>
          </p:cNvSpPr>
          <p:nvPr>
            <p:ph idx="1"/>
          </p:nvPr>
        </p:nvSpPr>
        <p:spPr>
          <a:xfrm>
            <a:off x="1628774" y="1825625"/>
            <a:ext cx="9725025" cy="4351338"/>
          </a:xfrm>
        </p:spPr>
        <p:txBody>
          <a:bodyPr>
            <a:normAutofit/>
          </a:bodyPr>
          <a:lstStyle/>
          <a:p>
            <a:pPr marL="514350" indent="-514350">
              <a:lnSpc>
                <a:spcPct val="100000"/>
              </a:lnSpc>
              <a:buFont typeface="+mj-lt"/>
              <a:buAutoNum type="arabicPeriod" startAt="3"/>
            </a:pPr>
            <a:r>
              <a:rPr lang="zh-HK" altLang="zh-HK" b="1" dirty="0" smtClean="0">
                <a:solidFill>
                  <a:schemeClr val="accent1"/>
                </a:solidFill>
              </a:rPr>
              <a:t>兒童</a:t>
            </a:r>
            <a:r>
              <a:rPr lang="zh-HK" altLang="zh-HK" b="1" dirty="0">
                <a:solidFill>
                  <a:schemeClr val="accent1"/>
                </a:solidFill>
              </a:rPr>
              <a:t>有強烈表達意欲，內容亦具深度及闊度</a:t>
            </a:r>
            <a:endParaRPr lang="zh-TW" altLang="zh-HK" dirty="0">
              <a:solidFill>
                <a:schemeClr val="accent1"/>
              </a:solidFill>
            </a:endParaRPr>
          </a:p>
          <a:p>
            <a:pPr lvl="2">
              <a:lnSpc>
                <a:spcPct val="100000"/>
              </a:lnSpc>
            </a:pPr>
            <a:r>
              <a:rPr lang="zh-HK" altLang="zh-HK" dirty="0"/>
              <a:t>個人願望下提出對社會變革的關顧　（世界內不止有自己，社會上的議</a:t>
            </a:r>
            <a:r>
              <a:rPr lang="zh-TW" altLang="zh-HK" dirty="0" smtClean="0"/>
              <a:t>題</a:t>
            </a:r>
            <a:r>
              <a:rPr lang="zh-HK" altLang="en-US" dirty="0" smtClean="0"/>
              <a:t>／</a:t>
            </a:r>
            <a:r>
              <a:rPr lang="zh-HK" altLang="zh-HK" dirty="0" smtClean="0"/>
              <a:t>人</a:t>
            </a:r>
            <a:r>
              <a:rPr lang="zh-HK" altLang="zh-HK" dirty="0"/>
              <a:t>是有需要關</a:t>
            </a:r>
            <a:r>
              <a:rPr lang="zh-HK" altLang="zh-HK" dirty="0" smtClean="0"/>
              <a:t>顧</a:t>
            </a:r>
            <a:r>
              <a:rPr lang="zh-HK" altLang="en-US" dirty="0" smtClean="0"/>
              <a:t>／</a:t>
            </a:r>
            <a:r>
              <a:rPr lang="zh-HK" altLang="zh-HK" dirty="0" smtClean="0"/>
              <a:t>協助</a:t>
            </a:r>
            <a:r>
              <a:rPr lang="zh-HK" altLang="zh-HK" dirty="0"/>
              <a:t>）　</a:t>
            </a:r>
            <a:endParaRPr lang="zh-TW" altLang="zh-HK" dirty="0"/>
          </a:p>
          <a:p>
            <a:pPr lvl="2">
              <a:lnSpc>
                <a:spcPct val="100000"/>
              </a:lnSpc>
            </a:pPr>
            <a:r>
              <a:rPr lang="zh-HK" altLang="zh-HK" dirty="0"/>
              <a:t>在學校</a:t>
            </a:r>
            <a:r>
              <a:rPr lang="zh-HK" altLang="zh-HK" dirty="0" smtClean="0"/>
              <a:t>安排</a:t>
            </a:r>
            <a:r>
              <a:rPr lang="zh-HK" altLang="en-US" dirty="0" smtClean="0"/>
              <a:t>／</a:t>
            </a:r>
            <a:r>
              <a:rPr lang="zh-HK" altLang="zh-HK" dirty="0" smtClean="0"/>
              <a:t>教育</a:t>
            </a:r>
            <a:r>
              <a:rPr lang="zh-HK" altLang="zh-HK" dirty="0"/>
              <a:t>制度上是有意見　</a:t>
            </a:r>
            <a:endParaRPr lang="en-US" altLang="zh-HK" dirty="0" smtClean="0"/>
          </a:p>
          <a:p>
            <a:pPr lvl="3">
              <a:lnSpc>
                <a:spcPct val="100000"/>
              </a:lnSpc>
            </a:pPr>
            <a:r>
              <a:rPr lang="zh-TW" altLang="en-US" dirty="0"/>
              <a:t>需要正視</a:t>
            </a:r>
            <a:r>
              <a:rPr lang="zh-HK" altLang="zh-HK" dirty="0" smtClean="0"/>
              <a:t>功課</a:t>
            </a:r>
            <a:r>
              <a:rPr lang="zh-HK" altLang="en-US" dirty="0" smtClean="0"/>
              <a:t>／</a:t>
            </a:r>
            <a:r>
              <a:rPr lang="zh-HK" altLang="zh-HK" dirty="0" smtClean="0"/>
              <a:t>考試</a:t>
            </a:r>
            <a:r>
              <a:rPr lang="zh-HK" altLang="en-US" dirty="0" smtClean="0"/>
              <a:t>／</a:t>
            </a:r>
            <a:r>
              <a:rPr lang="zh-HK" altLang="zh-HK" dirty="0" smtClean="0"/>
              <a:t>評</a:t>
            </a:r>
            <a:r>
              <a:rPr lang="zh-HK" altLang="zh-HK" dirty="0"/>
              <a:t>核壓力</a:t>
            </a:r>
            <a:endParaRPr lang="zh-TW" altLang="zh-HK" dirty="0"/>
          </a:p>
          <a:p>
            <a:pPr lvl="3">
              <a:lnSpc>
                <a:spcPct val="100000"/>
              </a:lnSpc>
            </a:pPr>
            <a:r>
              <a:rPr lang="zh-HK" altLang="zh-HK" dirty="0"/>
              <a:t>生活中學習與其他生活平衡的需要（如</a:t>
            </a:r>
            <a:r>
              <a:rPr lang="zh-HK" altLang="zh-HK" dirty="0" smtClean="0"/>
              <a:t>休息</a:t>
            </a:r>
            <a:r>
              <a:rPr lang="zh-HK" altLang="en-US" dirty="0" smtClean="0"/>
              <a:t>／</a:t>
            </a:r>
            <a:r>
              <a:rPr lang="zh-HK" altLang="zh-HK" dirty="0" smtClean="0"/>
              <a:t>遊玩</a:t>
            </a:r>
            <a:r>
              <a:rPr lang="zh-HK" altLang="zh-HK" dirty="0"/>
              <a:t>的時間</a:t>
            </a:r>
            <a:r>
              <a:rPr lang="zh-HK" altLang="zh-HK" dirty="0" smtClean="0"/>
              <a:t>）</a:t>
            </a:r>
            <a:endParaRPr lang="en-US" altLang="zh-HK" dirty="0" smtClean="0"/>
          </a:p>
          <a:p>
            <a:pPr lvl="2">
              <a:lnSpc>
                <a:spcPct val="100000"/>
              </a:lnSpc>
            </a:pPr>
            <a:r>
              <a:rPr lang="zh-HK" altLang="zh-HK" dirty="0"/>
              <a:t>社區改變上對社會公義的</a:t>
            </a:r>
            <a:r>
              <a:rPr lang="zh-HK" altLang="zh-HK" dirty="0" smtClean="0"/>
              <a:t>追求</a:t>
            </a:r>
            <a:endParaRPr lang="zh-TW" altLang="zh-HK" dirty="0"/>
          </a:p>
          <a:p>
            <a:pPr lvl="3">
              <a:lnSpc>
                <a:spcPct val="100000"/>
              </a:lnSpc>
            </a:pPr>
            <a:r>
              <a:rPr lang="zh-HK" altLang="zh-HK" dirty="0" smtClean="0"/>
              <a:t>扶助</a:t>
            </a:r>
            <a:r>
              <a:rPr lang="zh-HK" altLang="zh-HK" dirty="0"/>
              <a:t>弱勢</a:t>
            </a:r>
            <a:endParaRPr lang="zh-TW" altLang="zh-HK" dirty="0"/>
          </a:p>
          <a:p>
            <a:pPr lvl="2">
              <a:lnSpc>
                <a:spcPct val="100000"/>
              </a:lnSpc>
            </a:pPr>
            <a:r>
              <a:rPr lang="zh-TW" altLang="en-US" dirty="0" smtClean="0"/>
              <a:t>內容顯示兒童</a:t>
            </a:r>
            <a:r>
              <a:rPr lang="zh-HK" altLang="zh-HK" dirty="0" smtClean="0"/>
              <a:t>對其</a:t>
            </a:r>
            <a:r>
              <a:rPr lang="zh-HK" altLang="zh-HK" dirty="0"/>
              <a:t>他香港現況問題也有敏感度</a:t>
            </a:r>
            <a:r>
              <a:rPr lang="en-US" altLang="zh-HK" dirty="0"/>
              <a:t>	</a:t>
            </a:r>
            <a:endParaRPr lang="zh-TW" altLang="zh-HK" dirty="0"/>
          </a:p>
          <a:p>
            <a:pPr lvl="3">
              <a:lnSpc>
                <a:spcPct val="100000"/>
              </a:lnSpc>
            </a:pPr>
            <a:r>
              <a:rPr lang="zh-HK" altLang="zh-HK" dirty="0"/>
              <a:t>樓</a:t>
            </a:r>
            <a:r>
              <a:rPr lang="zh-HK" altLang="zh-HK" dirty="0" smtClean="0"/>
              <a:t>價</a:t>
            </a:r>
            <a:r>
              <a:rPr lang="zh-HK" altLang="en-US" dirty="0" smtClean="0"/>
              <a:t>／</a:t>
            </a:r>
            <a:r>
              <a:rPr lang="zh-HK" altLang="zh-HK" dirty="0" smtClean="0"/>
              <a:t>租金</a:t>
            </a:r>
            <a:r>
              <a:rPr lang="zh-HK" altLang="en-US" dirty="0" smtClean="0"/>
              <a:t>／</a:t>
            </a:r>
            <a:r>
              <a:rPr lang="zh-HK" altLang="zh-HK" dirty="0" smtClean="0"/>
              <a:t>物價</a:t>
            </a:r>
            <a:r>
              <a:rPr lang="zh-HK" altLang="zh-HK" dirty="0"/>
              <a:t>的關顧</a:t>
            </a:r>
            <a:endParaRPr lang="zh-TW" altLang="zh-HK" dirty="0"/>
          </a:p>
          <a:p>
            <a:pPr lvl="3">
              <a:lnSpc>
                <a:spcPct val="100000"/>
              </a:lnSpc>
            </a:pPr>
            <a:r>
              <a:rPr lang="zh-HK" altLang="zh-HK" dirty="0"/>
              <a:t>工資工時甚至</a:t>
            </a:r>
            <a:r>
              <a:rPr lang="en-US" altLang="zh-HK" dirty="0"/>
              <a:t>MPF </a:t>
            </a:r>
            <a:r>
              <a:rPr lang="zh-HK" altLang="zh-HK" dirty="0"/>
              <a:t>也有提及</a:t>
            </a:r>
            <a:endParaRPr lang="zh-TW" altLang="zh-HK" dirty="0"/>
          </a:p>
          <a:p>
            <a:pPr lvl="3">
              <a:lnSpc>
                <a:spcPct val="100000"/>
              </a:lnSpc>
            </a:pPr>
            <a:r>
              <a:rPr lang="zh-HK" altLang="zh-HK" dirty="0"/>
              <a:t>政治環境如</a:t>
            </a:r>
            <a:r>
              <a:rPr lang="zh-HK" altLang="zh-HK" dirty="0" smtClean="0"/>
              <a:t>示威</a:t>
            </a:r>
            <a:r>
              <a:rPr lang="zh-HK" altLang="en-US" dirty="0" smtClean="0"/>
              <a:t>／</a:t>
            </a:r>
            <a:r>
              <a:rPr lang="zh-HK" altLang="zh-HK" dirty="0" smtClean="0"/>
              <a:t>民主追求</a:t>
            </a:r>
            <a:r>
              <a:rPr lang="zh-HK" altLang="en-US" dirty="0" smtClean="0"/>
              <a:t>／</a:t>
            </a:r>
            <a:r>
              <a:rPr lang="zh-HK" altLang="zh-HK" dirty="0" smtClean="0"/>
              <a:t>政府</a:t>
            </a:r>
            <a:r>
              <a:rPr lang="zh-HK" altLang="zh-HK" dirty="0"/>
              <a:t>要聽從民意上</a:t>
            </a:r>
            <a:endParaRPr lang="zh-TW" altLang="zh-HK" dirty="0"/>
          </a:p>
          <a:p>
            <a:endParaRPr lang="zh-HK" altLang="en-US"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25</a:t>
            </a:fld>
            <a:endParaRPr lang="zh-HK" altLang="en-US"/>
          </a:p>
        </p:txBody>
      </p:sp>
    </p:spTree>
    <p:extLst>
      <p:ext uri="{BB962C8B-B14F-4D97-AF65-F5344CB8AC3E}">
        <p14:creationId xmlns:p14="http://schemas.microsoft.com/office/powerpoint/2010/main" val="93738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建議</a:t>
            </a:r>
            <a:endParaRPr lang="zh-HK" altLang="en-US" b="1" dirty="0"/>
          </a:p>
        </p:txBody>
      </p:sp>
      <p:sp>
        <p:nvSpPr>
          <p:cNvPr id="3" name="內容版面配置區 2"/>
          <p:cNvSpPr>
            <a:spLocks noGrp="1"/>
          </p:cNvSpPr>
          <p:nvPr>
            <p:ph idx="1"/>
          </p:nvPr>
        </p:nvSpPr>
        <p:spPr>
          <a:xfrm>
            <a:off x="1800224" y="1825625"/>
            <a:ext cx="9553575" cy="4351338"/>
          </a:xfrm>
        </p:spPr>
        <p:txBody>
          <a:bodyPr>
            <a:normAutofit/>
          </a:bodyPr>
          <a:lstStyle/>
          <a:p>
            <a:pPr marL="457200" lvl="1" indent="0">
              <a:lnSpc>
                <a:spcPct val="110000"/>
              </a:lnSpc>
              <a:buNone/>
            </a:pPr>
            <a:r>
              <a:rPr lang="zh-TW" altLang="en-US" sz="2800" b="1" dirty="0" smtClean="0"/>
              <a:t>促請</a:t>
            </a:r>
            <a:r>
              <a:rPr lang="zh-HK" altLang="zh-HK" sz="2800" b="1" dirty="0" smtClean="0"/>
              <a:t>特</a:t>
            </a:r>
            <a:r>
              <a:rPr lang="zh-HK" altLang="zh-HK" sz="2800" b="1" dirty="0"/>
              <a:t>首</a:t>
            </a:r>
            <a:r>
              <a:rPr lang="zh-HK" altLang="zh-HK" sz="2800" b="1" dirty="0" smtClean="0"/>
              <a:t>候選人</a:t>
            </a:r>
            <a:r>
              <a:rPr lang="zh-TW" altLang="en-US" sz="2800" b="1" dirty="0" smtClean="0"/>
              <a:t>：</a:t>
            </a:r>
            <a:endParaRPr lang="en-US" altLang="zh-HK" sz="2800" b="1" dirty="0" smtClean="0"/>
          </a:p>
          <a:p>
            <a:pPr marL="914400" lvl="1" indent="-457200">
              <a:lnSpc>
                <a:spcPct val="110000"/>
              </a:lnSpc>
              <a:buFont typeface="+mj-lt"/>
              <a:buAutoNum type="arabicPeriod"/>
            </a:pPr>
            <a:r>
              <a:rPr lang="zh-HK" altLang="zh-HK" sz="2800" b="1" dirty="0" smtClean="0">
                <a:solidFill>
                  <a:schemeClr val="accent1"/>
                </a:solidFill>
              </a:rPr>
              <a:t>關注兒童的聲音</a:t>
            </a:r>
            <a:r>
              <a:rPr lang="zh-HK" altLang="zh-HK" sz="2800" dirty="0" smtClean="0"/>
              <a:t>，正視他們的參與</a:t>
            </a:r>
            <a:r>
              <a:rPr lang="zh-TW" altLang="en-US" sz="2800" dirty="0" smtClean="0"/>
              <a:t>權與</a:t>
            </a:r>
            <a:r>
              <a:rPr lang="zh-HK" altLang="zh-HK" sz="2800" dirty="0" smtClean="0"/>
              <a:t>能力</a:t>
            </a:r>
            <a:endParaRPr lang="zh-TW" altLang="zh-HK" sz="2800" dirty="0" smtClean="0"/>
          </a:p>
          <a:p>
            <a:pPr marL="914400" lvl="1" indent="-457200">
              <a:lnSpc>
                <a:spcPct val="110000"/>
              </a:lnSpc>
              <a:buFont typeface="+mj-lt"/>
              <a:buAutoNum type="arabicPeriod"/>
            </a:pPr>
            <a:r>
              <a:rPr lang="zh-TW" altLang="en-US" sz="2800" dirty="0" smtClean="0"/>
              <a:t>期望</a:t>
            </a:r>
            <a:r>
              <a:rPr lang="zh-HK" altLang="zh-HK" sz="2800" dirty="0" smtClean="0"/>
              <a:t>特首候選人</a:t>
            </a:r>
            <a:r>
              <a:rPr lang="zh-TW" altLang="en-US" sz="2800" dirty="0" smtClean="0"/>
              <a:t>當選後</a:t>
            </a:r>
            <a:r>
              <a:rPr lang="zh-HK" altLang="zh-HK" sz="2800" dirty="0" smtClean="0"/>
              <a:t>，</a:t>
            </a:r>
            <a:r>
              <a:rPr lang="zh-HK" altLang="zh-HK" sz="2800" b="1" dirty="0" smtClean="0">
                <a:solidFill>
                  <a:schemeClr val="accent1"/>
                </a:solidFill>
              </a:rPr>
              <a:t>積極為</a:t>
            </a:r>
            <a:r>
              <a:rPr lang="zh-TW" altLang="en-US" sz="2800" b="1" dirty="0" smtClean="0">
                <a:solidFill>
                  <a:schemeClr val="accent1"/>
                </a:solidFill>
              </a:rPr>
              <a:t>兒童</a:t>
            </a:r>
            <a:r>
              <a:rPr lang="zh-HK" altLang="zh-HK" sz="2800" b="1" dirty="0" smtClean="0">
                <a:solidFill>
                  <a:schemeClr val="accent1"/>
                </a:solidFill>
              </a:rPr>
              <a:t>提供社區參與體驗及實踐機會</a:t>
            </a:r>
            <a:endParaRPr lang="zh-TW" altLang="zh-HK" sz="2800" dirty="0" smtClean="0">
              <a:solidFill>
                <a:schemeClr val="accent1"/>
              </a:solidFill>
            </a:endParaRPr>
          </a:p>
          <a:p>
            <a:pPr marL="914400" lvl="1" indent="-457200">
              <a:lnSpc>
                <a:spcPct val="110000"/>
              </a:lnSpc>
              <a:buFont typeface="+mj-lt"/>
              <a:buAutoNum type="arabicPeriod"/>
            </a:pPr>
            <a:r>
              <a:rPr lang="zh-TW" altLang="en-US" sz="2800" dirty="0" smtClean="0"/>
              <a:t>當選後，往後</a:t>
            </a:r>
            <a:r>
              <a:rPr lang="zh-HK" altLang="zh-HK" sz="2800" dirty="0" smtClean="0"/>
              <a:t>在</a:t>
            </a:r>
            <a:r>
              <a:rPr lang="zh-HK" altLang="zh-HK" sz="2800" b="1" dirty="0" smtClean="0">
                <a:solidFill>
                  <a:schemeClr val="accent1"/>
                </a:solidFill>
              </a:rPr>
              <a:t>主要</a:t>
            </a:r>
            <a:r>
              <a:rPr lang="zh-TW" altLang="en-US" sz="2800" b="1" dirty="0" smtClean="0">
                <a:solidFill>
                  <a:schemeClr val="accent1"/>
                </a:solidFill>
              </a:rPr>
              <a:t>及相關</a:t>
            </a:r>
            <a:r>
              <a:rPr lang="zh-HK" altLang="zh-HK" sz="2800" b="1" dirty="0" smtClean="0">
                <a:solidFill>
                  <a:schemeClr val="accent1"/>
                </a:solidFill>
              </a:rPr>
              <a:t>政策</a:t>
            </a:r>
            <a:r>
              <a:rPr lang="zh-HK" altLang="zh-HK" sz="2800" b="1" dirty="0">
                <a:solidFill>
                  <a:schemeClr val="accent1"/>
                </a:solidFill>
              </a:rPr>
              <a:t>倡議時</a:t>
            </a:r>
            <a:r>
              <a:rPr lang="zh-HK" altLang="zh-HK" sz="2800" b="1" dirty="0" smtClean="0">
                <a:solidFill>
                  <a:schemeClr val="accent1"/>
                </a:solidFill>
              </a:rPr>
              <a:t>，製作</a:t>
            </a:r>
            <a:r>
              <a:rPr lang="zh-HK" altLang="zh-HK" sz="2800" b="1" dirty="0">
                <a:solidFill>
                  <a:schemeClr val="accent1"/>
                </a:solidFill>
              </a:rPr>
              <a:t>兒童</a:t>
            </a:r>
            <a:r>
              <a:rPr lang="zh-HK" altLang="zh-HK" sz="2800" b="1" dirty="0" smtClean="0">
                <a:solidFill>
                  <a:schemeClr val="accent1"/>
                </a:solidFill>
              </a:rPr>
              <a:t>版</a:t>
            </a:r>
            <a:r>
              <a:rPr lang="zh-TW" altLang="en-US" sz="2800" b="1" dirty="0" smtClean="0">
                <a:solidFill>
                  <a:schemeClr val="accent1"/>
                </a:solidFill>
              </a:rPr>
              <a:t>本</a:t>
            </a:r>
            <a:r>
              <a:rPr lang="zh-HK" altLang="zh-HK" sz="2800" b="1" dirty="0" smtClean="0">
                <a:solidFill>
                  <a:schemeClr val="accent1"/>
                </a:solidFill>
              </a:rPr>
              <a:t>（</a:t>
            </a:r>
            <a:r>
              <a:rPr lang="en-US" altLang="zh-HK" sz="2800" b="1" dirty="0">
                <a:solidFill>
                  <a:schemeClr val="accent1"/>
                </a:solidFill>
              </a:rPr>
              <a:t>child-friendly version</a:t>
            </a:r>
            <a:r>
              <a:rPr lang="zh-HK" altLang="zh-HK" sz="2800" b="1" dirty="0" smtClean="0">
                <a:solidFill>
                  <a:schemeClr val="accent1"/>
                </a:solidFill>
              </a:rPr>
              <a:t>）</a:t>
            </a:r>
            <a:r>
              <a:rPr lang="zh-TW" altLang="en-US" sz="2800" b="1" dirty="0" smtClean="0">
                <a:solidFill>
                  <a:schemeClr val="accent1"/>
                </a:solidFill>
              </a:rPr>
              <a:t>資料，</a:t>
            </a:r>
            <a:r>
              <a:rPr lang="zh-HK" altLang="zh-HK" sz="2800" dirty="0" smtClean="0"/>
              <a:t>為</a:t>
            </a:r>
            <a:r>
              <a:rPr lang="zh-HK" altLang="zh-HK" sz="2800" dirty="0"/>
              <a:t>兒童參與社區事務上</a:t>
            </a:r>
            <a:r>
              <a:rPr lang="zh-HK" altLang="zh-HK" sz="2800" dirty="0" smtClean="0"/>
              <a:t>提供基本</a:t>
            </a:r>
            <a:r>
              <a:rPr lang="zh-HK" altLang="zh-HK" sz="2800" dirty="0"/>
              <a:t>的資訊權</a:t>
            </a:r>
            <a:endParaRPr lang="zh-TW" altLang="zh-HK" sz="2800" dirty="0"/>
          </a:p>
          <a:p>
            <a:endParaRPr lang="zh-HK" altLang="en-US" sz="3200"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26</a:t>
            </a:fld>
            <a:endParaRPr lang="zh-HK" altLang="en-US"/>
          </a:p>
        </p:txBody>
      </p:sp>
    </p:spTree>
    <p:extLst>
      <p:ext uri="{BB962C8B-B14F-4D97-AF65-F5344CB8AC3E}">
        <p14:creationId xmlns:p14="http://schemas.microsoft.com/office/powerpoint/2010/main" val="40989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「長腿叔叔信箱」服務簡介</a:t>
            </a:r>
            <a:endParaRPr lang="zh-HK" altLang="en-US" dirty="0"/>
          </a:p>
        </p:txBody>
      </p:sp>
      <p:sp>
        <p:nvSpPr>
          <p:cNvPr id="3" name="內容版面配置區 2"/>
          <p:cNvSpPr>
            <a:spLocks noGrp="1"/>
          </p:cNvSpPr>
          <p:nvPr>
            <p:ph idx="1"/>
          </p:nvPr>
        </p:nvSpPr>
        <p:spPr>
          <a:xfrm>
            <a:off x="2612572" y="1825625"/>
            <a:ext cx="8741228" cy="4351338"/>
          </a:xfrm>
        </p:spPr>
        <p:txBody>
          <a:bodyPr/>
          <a:lstStyle/>
          <a:p>
            <a:pPr marL="0" indent="0">
              <a:lnSpc>
                <a:spcPct val="120000"/>
              </a:lnSpc>
              <a:buNone/>
            </a:pPr>
            <a:r>
              <a:rPr lang="en-US" altLang="zh-TW" dirty="0" smtClean="0"/>
              <a:t>	</a:t>
            </a:r>
            <a:r>
              <a:rPr lang="zh-TW" altLang="en-US" dirty="0" smtClean="0"/>
              <a:t>「</a:t>
            </a:r>
            <a:r>
              <a:rPr lang="zh-TW" altLang="en-US" dirty="0"/>
              <a:t>長腿叔叔信箱服務」本著倡議聆聽孩子的聲音，重視兒童發聲及發展的權利，所以會透過報刊文章、發佈會及電台節目等為少年人發表心聲。如以往的</a:t>
            </a:r>
            <a:r>
              <a:rPr lang="en-US" altLang="zh-TW" dirty="0"/>
              <a:t>『</a:t>
            </a:r>
            <a:r>
              <a:rPr lang="zh-TW" altLang="en-US" dirty="0"/>
              <a:t>兒童發聲之求學篇 </a:t>
            </a:r>
            <a:r>
              <a:rPr lang="en-US" altLang="zh-TW" dirty="0"/>
              <a:t>- </a:t>
            </a:r>
            <a:r>
              <a:rPr lang="zh-TW" altLang="en-US" dirty="0"/>
              <a:t>求學求甚麼？</a:t>
            </a:r>
            <a:r>
              <a:rPr lang="en-US" altLang="zh-TW" dirty="0"/>
              <a:t>』</a:t>
            </a:r>
            <a:r>
              <a:rPr lang="zh-TW" altLang="en-US" dirty="0"/>
              <a:t>、</a:t>
            </a:r>
            <a:r>
              <a:rPr lang="en-US" altLang="zh-TW" dirty="0"/>
              <a:t>『</a:t>
            </a:r>
            <a:r>
              <a:rPr lang="zh-TW" altLang="en-US" dirty="0"/>
              <a:t>家庭篇 </a:t>
            </a:r>
            <a:r>
              <a:rPr lang="en-US" altLang="zh-TW" dirty="0"/>
              <a:t>- </a:t>
            </a:r>
            <a:r>
              <a:rPr lang="zh-TW" altLang="en-US" dirty="0"/>
              <a:t>家庭暴力</a:t>
            </a:r>
            <a:r>
              <a:rPr lang="en-US" altLang="zh-TW" dirty="0"/>
              <a:t>』</a:t>
            </a:r>
            <a:r>
              <a:rPr lang="zh-TW" altLang="en-US" dirty="0"/>
              <a:t>、</a:t>
            </a:r>
            <a:r>
              <a:rPr lang="en-US" altLang="zh-TW" dirty="0"/>
              <a:t>『</a:t>
            </a:r>
            <a:r>
              <a:rPr lang="zh-TW" altLang="en-US" dirty="0"/>
              <a:t>網情篇 </a:t>
            </a:r>
            <a:r>
              <a:rPr lang="en-US" altLang="zh-TW" dirty="0"/>
              <a:t>– </a:t>
            </a:r>
            <a:r>
              <a:rPr lang="zh-TW" altLang="en-US" dirty="0"/>
              <a:t>兒童上網情況調查</a:t>
            </a:r>
            <a:r>
              <a:rPr lang="en-US" altLang="zh-TW" dirty="0"/>
              <a:t>』</a:t>
            </a:r>
            <a:r>
              <a:rPr lang="zh-TW" altLang="en-US" dirty="0"/>
              <a:t>，</a:t>
            </a:r>
            <a:r>
              <a:rPr lang="en-US" altLang="zh-TW" dirty="0"/>
              <a:t>『</a:t>
            </a:r>
            <a:r>
              <a:rPr lang="zh-TW" altLang="en-US" dirty="0"/>
              <a:t>童心創未來之兒童眼中的未來</a:t>
            </a:r>
            <a:r>
              <a:rPr lang="en-US" altLang="zh-TW" dirty="0"/>
              <a:t>』</a:t>
            </a:r>
            <a:r>
              <a:rPr lang="zh-TW" altLang="en-US" dirty="0"/>
              <a:t>問卷調查，及是次「兒童對未來特首的期望」意見調查，藉以讓社會人士認識少年人內心的需要及感受，一同努力關注他們的褔祉。</a:t>
            </a:r>
          </a:p>
        </p:txBody>
      </p:sp>
      <p:sp>
        <p:nvSpPr>
          <p:cNvPr id="4" name="投影片編號版面配置區 3"/>
          <p:cNvSpPr>
            <a:spLocks noGrp="1"/>
          </p:cNvSpPr>
          <p:nvPr>
            <p:ph type="sldNum" sz="quarter" idx="12"/>
          </p:nvPr>
        </p:nvSpPr>
        <p:spPr/>
        <p:txBody>
          <a:bodyPr/>
          <a:lstStyle/>
          <a:p>
            <a:fld id="{02BB095F-0365-48E6-8374-2C55D0E5C854}" type="slidenum">
              <a:rPr lang="zh-HK" altLang="en-US" smtClean="0"/>
              <a:t>3</a:t>
            </a:fld>
            <a:endParaRPr lang="zh-HK" altLang="en-US"/>
          </a:p>
        </p:txBody>
      </p:sp>
    </p:spTree>
    <p:extLst>
      <p:ext uri="{BB962C8B-B14F-4D97-AF65-F5344CB8AC3E}">
        <p14:creationId xmlns:p14="http://schemas.microsoft.com/office/powerpoint/2010/main" val="91932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研究背景</a:t>
            </a:r>
            <a:endParaRPr lang="zh-HK" altLang="en-US" b="1" dirty="0"/>
          </a:p>
        </p:txBody>
      </p:sp>
      <p:sp>
        <p:nvSpPr>
          <p:cNvPr id="3" name="內容版面配置區 2"/>
          <p:cNvSpPr>
            <a:spLocks noGrp="1"/>
          </p:cNvSpPr>
          <p:nvPr>
            <p:ph sz="half" idx="1"/>
          </p:nvPr>
        </p:nvSpPr>
        <p:spPr>
          <a:xfrm>
            <a:off x="2052735" y="1825625"/>
            <a:ext cx="3967064" cy="4351338"/>
          </a:xfrm>
        </p:spPr>
        <p:txBody>
          <a:bodyPr>
            <a:noAutofit/>
          </a:bodyPr>
          <a:lstStyle/>
          <a:p>
            <a:pPr marL="514350" indent="-514350">
              <a:lnSpc>
                <a:spcPct val="120000"/>
              </a:lnSpc>
              <a:buSzPct val="70000"/>
              <a:buFont typeface="+mj-lt"/>
              <a:buAutoNum type="arabicPeriod"/>
            </a:pPr>
            <a:r>
              <a:rPr lang="zh-HK" altLang="zh-HK" sz="2000" dirty="0"/>
              <a:t>根據聯合國兒童權利公約，兒童擁有四大基本</a:t>
            </a:r>
            <a:r>
              <a:rPr lang="zh-HK" altLang="zh-HK" sz="2000" u="sng" dirty="0"/>
              <a:t>權利</a:t>
            </a:r>
            <a:r>
              <a:rPr lang="en-US" altLang="zh-HK" sz="2000" dirty="0"/>
              <a:t> </a:t>
            </a:r>
            <a:r>
              <a:rPr lang="zh-HK" altLang="zh-HK" sz="2000" dirty="0"/>
              <a:t>，</a:t>
            </a:r>
            <a:r>
              <a:rPr lang="zh-HK" altLang="zh-HK" sz="2000" dirty="0" smtClean="0"/>
              <a:t>包括</a:t>
            </a:r>
            <a:r>
              <a:rPr lang="zh-TW" altLang="en-US" sz="2000" dirty="0" smtClean="0"/>
              <a:t>：</a:t>
            </a:r>
            <a:endParaRPr lang="en-US" altLang="zh-TW" sz="2000" dirty="0" smtClean="0"/>
          </a:p>
          <a:p>
            <a:pPr marL="863600" lvl="1" indent="-514350">
              <a:lnSpc>
                <a:spcPct val="120000"/>
              </a:lnSpc>
              <a:buFont typeface="Wingdings" panose="05000000000000000000" pitchFamily="2" charset="2"/>
              <a:buAutoNum type="circleNumWdWhitePlain"/>
            </a:pPr>
            <a:r>
              <a:rPr lang="zh-HK" altLang="zh-HK" sz="2000" dirty="0" smtClean="0"/>
              <a:t>生存權，</a:t>
            </a:r>
            <a:endParaRPr lang="en-US" altLang="zh-HK" sz="2000" dirty="0" smtClean="0"/>
          </a:p>
          <a:p>
            <a:pPr marL="863600" lvl="1" indent="-514350">
              <a:lnSpc>
                <a:spcPct val="120000"/>
              </a:lnSpc>
              <a:buFont typeface="Wingdings" panose="05000000000000000000" pitchFamily="2" charset="2"/>
              <a:buAutoNum type="circleNumWdWhitePlain"/>
            </a:pPr>
            <a:r>
              <a:rPr lang="zh-TW" altLang="en-US" sz="2000" dirty="0" smtClean="0"/>
              <a:t>受</a:t>
            </a:r>
            <a:r>
              <a:rPr lang="zh-HK" altLang="zh-HK" sz="2000" dirty="0"/>
              <a:t>保護權</a:t>
            </a:r>
            <a:r>
              <a:rPr lang="zh-HK" altLang="zh-HK" sz="2000" dirty="0" smtClean="0"/>
              <a:t>，</a:t>
            </a:r>
            <a:endParaRPr lang="en-US" altLang="zh-HK" sz="2000" dirty="0" smtClean="0"/>
          </a:p>
          <a:p>
            <a:pPr marL="863600" lvl="1" indent="-514350">
              <a:lnSpc>
                <a:spcPct val="120000"/>
              </a:lnSpc>
              <a:buFont typeface="Wingdings" panose="05000000000000000000" pitchFamily="2" charset="2"/>
              <a:buAutoNum type="circleNumWdWhitePlain"/>
            </a:pPr>
            <a:r>
              <a:rPr lang="zh-HK" altLang="zh-HK" sz="2000" dirty="0" smtClean="0"/>
              <a:t>發展</a:t>
            </a:r>
            <a:r>
              <a:rPr lang="zh-HK" altLang="zh-HK" sz="2000" dirty="0"/>
              <a:t>權及</a:t>
            </a:r>
            <a:r>
              <a:rPr lang="en-US" altLang="zh-HK" sz="2000" dirty="0"/>
              <a:t> </a:t>
            </a:r>
            <a:endParaRPr lang="en-US" altLang="zh-HK" sz="2000" dirty="0" smtClean="0"/>
          </a:p>
          <a:p>
            <a:pPr marL="863600" lvl="1" indent="-514350">
              <a:lnSpc>
                <a:spcPct val="120000"/>
              </a:lnSpc>
              <a:buFont typeface="Wingdings" panose="05000000000000000000" pitchFamily="2" charset="2"/>
              <a:buAutoNum type="circleNumWdWhitePlain"/>
            </a:pPr>
            <a:r>
              <a:rPr lang="zh-HK" altLang="zh-HK" sz="2000" dirty="0" smtClean="0"/>
              <a:t>參與</a:t>
            </a:r>
            <a:r>
              <a:rPr lang="zh-HK" altLang="zh-HK" sz="2000" dirty="0"/>
              <a:t>權</a:t>
            </a:r>
            <a:r>
              <a:rPr lang="zh-TW" altLang="zh-HK" sz="2000" dirty="0" smtClean="0"/>
              <a:t>，</a:t>
            </a:r>
            <a:endParaRPr lang="en-US" altLang="zh-TW" sz="2000" dirty="0" smtClean="0"/>
          </a:p>
          <a:p>
            <a:pPr marL="349250" lvl="1" indent="0">
              <a:lnSpc>
                <a:spcPct val="120000"/>
              </a:lnSpc>
              <a:buNone/>
            </a:pPr>
            <a:r>
              <a:rPr lang="zh-HK" altLang="zh-HK" sz="2000" dirty="0" smtClean="0"/>
              <a:t>四</a:t>
            </a:r>
            <a:r>
              <a:rPr lang="zh-HK" altLang="zh-HK" sz="2000" dirty="0"/>
              <a:t>大權</a:t>
            </a:r>
            <a:r>
              <a:rPr lang="zh-TW" altLang="zh-HK" sz="2000" dirty="0"/>
              <a:t>利</a:t>
            </a:r>
            <a:r>
              <a:rPr lang="zh-HK" altLang="zh-HK" sz="2000" dirty="0"/>
              <a:t>中</a:t>
            </a:r>
            <a:r>
              <a:rPr lang="zh-TW" altLang="zh-HK" sz="2000" dirty="0"/>
              <a:t>，</a:t>
            </a:r>
            <a:r>
              <a:rPr lang="zh-HK" altLang="zh-HK" sz="2000" dirty="0"/>
              <a:t>參與權是最常被忽略的。</a:t>
            </a:r>
            <a:endParaRPr lang="en-US" altLang="zh-HK" sz="2000" dirty="0"/>
          </a:p>
          <a:p>
            <a:pPr marL="514350" indent="-514350">
              <a:lnSpc>
                <a:spcPct val="120000"/>
              </a:lnSpc>
              <a:buFont typeface="+mj-lt"/>
              <a:buAutoNum type="arabicPeriod"/>
            </a:pPr>
            <a:r>
              <a:rPr lang="en-US" altLang="zh-HK" sz="2000" dirty="0"/>
              <a:t> </a:t>
            </a:r>
            <a:endParaRPr lang="zh-TW" altLang="zh-HK" sz="2000" dirty="0"/>
          </a:p>
        </p:txBody>
      </p:sp>
      <p:sp>
        <p:nvSpPr>
          <p:cNvPr id="5" name="內容版面配置區 4"/>
          <p:cNvSpPr>
            <a:spLocks noGrp="1"/>
          </p:cNvSpPr>
          <p:nvPr>
            <p:ph sz="half" idx="2"/>
          </p:nvPr>
        </p:nvSpPr>
        <p:spPr/>
        <p:txBody>
          <a:bodyPr>
            <a:normAutofit/>
          </a:bodyPr>
          <a:lstStyle/>
          <a:p>
            <a:pPr marL="514350" indent="-514350">
              <a:lnSpc>
                <a:spcPct val="120000"/>
              </a:lnSpc>
              <a:buSzPct val="70000"/>
              <a:buFont typeface="+mj-lt"/>
              <a:buAutoNum type="arabicPeriod" startAt="2"/>
            </a:pPr>
            <a:r>
              <a:rPr lang="zh-HK" altLang="zh-HK" sz="2000" b="1" dirty="0">
                <a:solidFill>
                  <a:schemeClr val="accent1"/>
                </a:solidFill>
              </a:rPr>
              <a:t>香港早於１９９４年成為締約國之一，但直至現時仍未有官方</a:t>
            </a:r>
            <a:r>
              <a:rPr lang="zh-HK" altLang="en-US" sz="2000" b="1" dirty="0">
                <a:solidFill>
                  <a:schemeClr val="accent1"/>
                </a:solidFill>
              </a:rPr>
              <a:t>／</a:t>
            </a:r>
            <a:r>
              <a:rPr lang="zh-HK" altLang="zh-HK" sz="2000" b="1" dirty="0">
                <a:solidFill>
                  <a:schemeClr val="accent1"/>
                </a:solidFill>
              </a:rPr>
              <a:t>正式機制確保政策制訂過程中納</a:t>
            </a:r>
            <a:r>
              <a:rPr lang="zh-TW" altLang="zh-HK" sz="2000" b="1" dirty="0">
                <a:solidFill>
                  <a:schemeClr val="accent1"/>
                </a:solidFill>
              </a:rPr>
              <a:t>入</a:t>
            </a:r>
            <a:r>
              <a:rPr lang="zh-HK" altLang="zh-HK" sz="2000" b="1" dirty="0">
                <a:solidFill>
                  <a:schemeClr val="accent1"/>
                </a:solidFill>
              </a:rPr>
              <a:t>兒童的聲音。</a:t>
            </a:r>
            <a:endParaRPr lang="zh-HK" altLang="en-US" sz="2000" dirty="0">
              <a:solidFill>
                <a:schemeClr val="accent1"/>
              </a:solidFill>
            </a:endParaRPr>
          </a:p>
          <a:p>
            <a:pPr marL="514350" indent="-514350">
              <a:lnSpc>
                <a:spcPct val="120000"/>
              </a:lnSpc>
              <a:buSzPct val="70000"/>
              <a:buFont typeface="+mj-lt"/>
              <a:buAutoNum type="arabicPeriod" startAt="2"/>
            </a:pPr>
            <a:r>
              <a:rPr lang="zh-HK" altLang="zh-HK" sz="2000" dirty="0"/>
              <a:t>２０１７年香</a:t>
            </a:r>
            <a:r>
              <a:rPr lang="zh-TW" altLang="zh-HK" sz="2000" dirty="0"/>
              <a:t>港</a:t>
            </a:r>
            <a:r>
              <a:rPr lang="zh-HK" altLang="zh-HK" sz="2000" dirty="0"/>
              <a:t>特</a:t>
            </a:r>
            <a:r>
              <a:rPr lang="zh-TW" altLang="zh-HK" sz="2000" dirty="0"/>
              <a:t>別</a:t>
            </a:r>
            <a:r>
              <a:rPr lang="zh-HK" altLang="zh-HK" sz="2000" dirty="0"/>
              <a:t>行</a:t>
            </a:r>
            <a:r>
              <a:rPr lang="zh-TW" altLang="zh-HK" sz="2000" dirty="0"/>
              <a:t>政</a:t>
            </a:r>
            <a:r>
              <a:rPr lang="zh-HK" altLang="zh-HK" sz="2000" dirty="0"/>
              <a:t>區行政長官</a:t>
            </a:r>
            <a:r>
              <a:rPr lang="zh-TW" altLang="zh-HK" sz="2000" dirty="0"/>
              <a:t>（</a:t>
            </a:r>
            <a:r>
              <a:rPr lang="zh-HK" altLang="zh-HK" sz="2000" dirty="0"/>
              <a:t>特首）選舉</a:t>
            </a:r>
            <a:r>
              <a:rPr lang="zh-TW" altLang="en-US" sz="2000" dirty="0"/>
              <a:t>即將</a:t>
            </a:r>
            <a:r>
              <a:rPr lang="zh-HK" altLang="zh-HK" sz="2000" dirty="0"/>
              <a:t>舉行，正當特首候選人與社會各界代表會面以爭取支持時，</a:t>
            </a:r>
            <a:r>
              <a:rPr lang="zh-HK" altLang="zh-HK" sz="2000" b="1" dirty="0">
                <a:solidFill>
                  <a:schemeClr val="accent1"/>
                </a:solidFill>
              </a:rPr>
              <a:t>兒</a:t>
            </a:r>
            <a:r>
              <a:rPr lang="zh-TW" altLang="zh-HK" sz="2000" b="1" dirty="0">
                <a:solidFill>
                  <a:schemeClr val="accent1"/>
                </a:solidFill>
              </a:rPr>
              <a:t>童</a:t>
            </a:r>
            <a:r>
              <a:rPr lang="zh-HK" altLang="zh-HK" sz="2000" b="1" dirty="0">
                <a:solidFill>
                  <a:schemeClr val="accent1"/>
                </a:solidFill>
              </a:rPr>
              <a:t>的關注及聲音在沒有選票及正式代議士的情</a:t>
            </a:r>
            <a:r>
              <a:rPr lang="zh-TW" altLang="zh-HK" sz="2000" b="1" dirty="0">
                <a:solidFill>
                  <a:schemeClr val="accent1"/>
                </a:solidFill>
              </a:rPr>
              <a:t>況</a:t>
            </a:r>
            <a:r>
              <a:rPr lang="zh-HK" altLang="zh-HK" sz="2000" b="1" dirty="0">
                <a:solidFill>
                  <a:schemeClr val="accent1"/>
                </a:solidFill>
              </a:rPr>
              <a:t>下，未必能帶到候選人面</a:t>
            </a:r>
            <a:r>
              <a:rPr lang="zh-TW" altLang="zh-HK" sz="2000" b="1" dirty="0">
                <a:solidFill>
                  <a:schemeClr val="accent1"/>
                </a:solidFill>
              </a:rPr>
              <a:t>前</a:t>
            </a:r>
            <a:r>
              <a:rPr lang="zh-HK" altLang="zh-HK" sz="2000" dirty="0"/>
              <a:t>，或促使特首候選人加</a:t>
            </a:r>
            <a:r>
              <a:rPr lang="zh-TW" altLang="zh-HK" sz="2000" dirty="0"/>
              <a:t>入</a:t>
            </a:r>
            <a:r>
              <a:rPr lang="zh-HK" altLang="zh-HK" sz="2000" dirty="0"/>
              <a:t>政綱當中</a:t>
            </a:r>
            <a:r>
              <a:rPr lang="zh-TW" altLang="zh-HK" sz="2000" dirty="0"/>
              <a:t>。</a:t>
            </a:r>
          </a:p>
          <a:p>
            <a:endParaRPr lang="zh-HK" altLang="en-US" sz="2000"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4</a:t>
            </a:fld>
            <a:endParaRPr lang="zh-HK" altLang="en-US"/>
          </a:p>
        </p:txBody>
      </p:sp>
    </p:spTree>
    <p:extLst>
      <p:ext uri="{BB962C8B-B14F-4D97-AF65-F5344CB8AC3E}">
        <p14:creationId xmlns:p14="http://schemas.microsoft.com/office/powerpoint/2010/main" val="262664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研究目的</a:t>
            </a:r>
            <a:endParaRPr lang="zh-HK" altLang="en-US" b="1" dirty="0"/>
          </a:p>
        </p:txBody>
      </p:sp>
      <p:sp>
        <p:nvSpPr>
          <p:cNvPr id="3" name="內容版面配置區 2"/>
          <p:cNvSpPr>
            <a:spLocks noGrp="1"/>
          </p:cNvSpPr>
          <p:nvPr>
            <p:ph idx="1"/>
          </p:nvPr>
        </p:nvSpPr>
        <p:spPr>
          <a:xfrm>
            <a:off x="1772816" y="1825625"/>
            <a:ext cx="9580984" cy="4351338"/>
          </a:xfrm>
        </p:spPr>
        <p:txBody>
          <a:bodyPr>
            <a:normAutofit/>
          </a:bodyPr>
          <a:lstStyle/>
          <a:p>
            <a:pPr>
              <a:lnSpc>
                <a:spcPct val="100000"/>
              </a:lnSpc>
              <a:spcBef>
                <a:spcPts val="0"/>
              </a:spcBef>
            </a:pPr>
            <a:r>
              <a:rPr lang="zh-HK" altLang="zh-HK" sz="3600" dirty="0" smtClean="0"/>
              <a:t>藉收集</a:t>
            </a:r>
            <a:r>
              <a:rPr lang="zh-HK" altLang="zh-HK" sz="3600" dirty="0"/>
              <a:t>、整</a:t>
            </a:r>
            <a:r>
              <a:rPr lang="zh-TW" altLang="zh-HK" sz="3600" dirty="0"/>
              <a:t>理</a:t>
            </a:r>
            <a:r>
              <a:rPr lang="zh-HK" altLang="zh-HK" sz="3600" dirty="0"/>
              <a:t>及發布兒</a:t>
            </a:r>
            <a:r>
              <a:rPr lang="zh-TW" altLang="zh-HK" sz="3600" dirty="0"/>
              <a:t>童</a:t>
            </a:r>
            <a:r>
              <a:rPr lang="zh-HK" altLang="zh-HK" sz="3600" dirty="0"/>
              <a:t>對未</a:t>
            </a:r>
            <a:r>
              <a:rPr lang="zh-TW" altLang="zh-HK" sz="3600" dirty="0"/>
              <a:t>來</a:t>
            </a:r>
            <a:r>
              <a:rPr lang="zh-HK" altLang="zh-HK" sz="3600" dirty="0"/>
              <a:t>特首的期</a:t>
            </a:r>
            <a:r>
              <a:rPr lang="zh-TW" altLang="zh-HK" sz="3600" dirty="0" smtClean="0"/>
              <a:t>望</a:t>
            </a:r>
            <a:r>
              <a:rPr lang="zh-TW" altLang="en-US" sz="3600" dirty="0" smtClean="0"/>
              <a:t>：</a:t>
            </a:r>
            <a:endParaRPr lang="en-US" altLang="zh-TW" sz="3600" dirty="0" smtClean="0"/>
          </a:p>
          <a:p>
            <a:pPr marL="914400" lvl="1" indent="-457200">
              <a:lnSpc>
                <a:spcPct val="100000"/>
              </a:lnSpc>
              <a:spcBef>
                <a:spcPts val="0"/>
              </a:spcBef>
              <a:buFont typeface="+mj-lt"/>
              <a:buAutoNum type="arabicPeriod"/>
            </a:pPr>
            <a:r>
              <a:rPr lang="zh-HK" altLang="zh-HK" sz="3600" dirty="0" smtClean="0"/>
              <a:t>為</a:t>
            </a:r>
            <a:r>
              <a:rPr lang="zh-TW" altLang="en-US" sz="3600" dirty="0" smtClean="0"/>
              <a:t>兒童</a:t>
            </a:r>
            <a:r>
              <a:rPr lang="zh-HK" altLang="zh-HK" sz="3600" dirty="0" smtClean="0"/>
              <a:t>提供</a:t>
            </a:r>
            <a:r>
              <a:rPr lang="zh-HK" altLang="zh-HK" sz="3600" dirty="0"/>
              <a:t>一個發聲機會</a:t>
            </a:r>
            <a:endParaRPr lang="en-US" altLang="zh-HK" sz="3600" dirty="0"/>
          </a:p>
          <a:p>
            <a:pPr marL="914400" lvl="1" indent="-457200">
              <a:lnSpc>
                <a:spcPct val="100000"/>
              </a:lnSpc>
              <a:spcBef>
                <a:spcPts val="0"/>
              </a:spcBef>
              <a:buFont typeface="+mj-lt"/>
              <a:buAutoNum type="arabicPeriod"/>
            </a:pPr>
            <a:r>
              <a:rPr lang="zh-HK" altLang="zh-HK" sz="3600" dirty="0"/>
              <a:t>促請特首候選人及社會人士聆聽及</a:t>
            </a:r>
            <a:r>
              <a:rPr lang="zh-HK" altLang="zh-HK" sz="3600" dirty="0" smtClean="0"/>
              <a:t>回應</a:t>
            </a:r>
            <a:r>
              <a:rPr lang="zh-TW" altLang="en-US" sz="3600" dirty="0" smtClean="0"/>
              <a:t>兒童</a:t>
            </a:r>
            <a:r>
              <a:rPr lang="zh-HK" altLang="zh-HK" sz="3600" dirty="0" smtClean="0"/>
              <a:t>的</a:t>
            </a:r>
            <a:r>
              <a:rPr lang="zh-HK" altLang="zh-HK" sz="3600" dirty="0"/>
              <a:t>聲音</a:t>
            </a:r>
            <a:r>
              <a:rPr lang="zh-HK" altLang="zh-HK" sz="3200" dirty="0" smtClean="0"/>
              <a:t>。</a:t>
            </a:r>
            <a:endParaRPr lang="zh-HK" altLang="en-US" sz="3200" dirty="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5</a:t>
            </a:fld>
            <a:endParaRPr lang="zh-HK" altLang="en-US"/>
          </a:p>
        </p:txBody>
      </p:sp>
    </p:spTree>
    <p:extLst>
      <p:ext uri="{BB962C8B-B14F-4D97-AF65-F5344CB8AC3E}">
        <p14:creationId xmlns:p14="http://schemas.microsoft.com/office/powerpoint/2010/main" val="253475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研究方法</a:t>
            </a:r>
            <a:endParaRPr lang="zh-HK" altLang="en-US"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62080730"/>
              </p:ext>
            </p:extLst>
          </p:nvPr>
        </p:nvGraphicFramePr>
        <p:xfrm>
          <a:off x="1810138" y="1690686"/>
          <a:ext cx="9311952" cy="3919656"/>
        </p:xfrm>
        <a:graphic>
          <a:graphicData uri="http://schemas.openxmlformats.org/drawingml/2006/table">
            <a:tbl>
              <a:tblPr firstCol="1" bandRow="1">
                <a:tableStyleId>{7DF18680-E054-41AD-8BC1-D1AEF772440D}</a:tableStyleId>
              </a:tblPr>
              <a:tblGrid>
                <a:gridCol w="1708791"/>
                <a:gridCol w="7603161"/>
              </a:tblGrid>
              <a:tr h="521887">
                <a:tc>
                  <a:txBody>
                    <a:bodyPr/>
                    <a:lstStyle/>
                    <a:p>
                      <a:r>
                        <a:rPr lang="zh-TW" altLang="en-US" sz="2400" dirty="0" smtClean="0">
                          <a:latin typeface="微軟正黑體" panose="020B0604030504040204" pitchFamily="34" charset="-120"/>
                          <a:ea typeface="微軟正黑體" panose="020B0604030504040204" pitchFamily="34" charset="-120"/>
                        </a:rPr>
                        <a:t>工具</a:t>
                      </a:r>
                      <a:endParaRPr lang="zh-HK" altLang="en-US" sz="2400" dirty="0">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開放式問卷調查 </a:t>
                      </a:r>
                      <a:r>
                        <a:rPr lang="en-US" altLang="zh-TW" sz="2400" dirty="0" smtClean="0">
                          <a:latin typeface="微軟正黑體" panose="020B0604030504040204" pitchFamily="34" charset="-120"/>
                          <a:ea typeface="微軟正黑體" panose="020B0604030504040204" pitchFamily="34" charset="-120"/>
                        </a:rPr>
                        <a:t>(open-end</a:t>
                      </a:r>
                      <a:r>
                        <a:rPr lang="en-US" altLang="zh-TW" sz="2400" baseline="0" dirty="0" smtClean="0">
                          <a:latin typeface="微軟正黑體" panose="020B0604030504040204" pitchFamily="34" charset="-120"/>
                          <a:ea typeface="微軟正黑體" panose="020B0604030504040204" pitchFamily="34" charset="-120"/>
                        </a:rPr>
                        <a:t> questionnaire survey)</a:t>
                      </a:r>
                      <a:endParaRPr lang="en-US" altLang="zh-HK" sz="2400" dirty="0" smtClean="0">
                        <a:latin typeface="微軟正黑體" panose="020B0604030504040204" pitchFamily="34" charset="-120"/>
                        <a:ea typeface="微軟正黑體" panose="020B0604030504040204" pitchFamily="34" charset="-120"/>
                      </a:endParaRPr>
                    </a:p>
                  </a:txBody>
                  <a:tcPr/>
                </a:tc>
              </a:tr>
              <a:tr h="473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對象</a:t>
                      </a:r>
                      <a:endParaRPr lang="zh-HK" altLang="en-US" sz="2400" dirty="0" smtClean="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dirty="0" smtClean="0">
                          <a:latin typeface="微軟正黑體" panose="020B0604030504040204" pitchFamily="34" charset="-120"/>
                          <a:ea typeface="微軟正黑體" panose="020B0604030504040204" pitchFamily="34" charset="-120"/>
                        </a:rPr>
                        <a:t>就讀</a:t>
                      </a:r>
                      <a:r>
                        <a:rPr lang="zh-HK" altLang="zh-HK" sz="2400" dirty="0" smtClean="0">
                          <a:latin typeface="微軟正黑體" panose="020B0604030504040204" pitchFamily="34" charset="-120"/>
                          <a:ea typeface="微軟正黑體" panose="020B0604030504040204" pitchFamily="34" charset="-120"/>
                        </a:rPr>
                        <a:t>小四至中三學生</a:t>
                      </a:r>
                      <a:endParaRPr lang="zh-HK" altLang="en-US" sz="2400" dirty="0" smtClean="0">
                        <a:latin typeface="微軟正黑體" panose="020B0604030504040204" pitchFamily="34" charset="-120"/>
                        <a:ea typeface="微軟正黑體" panose="020B0604030504040204" pitchFamily="34" charset="-120"/>
                      </a:endParaRPr>
                    </a:p>
                  </a:txBody>
                  <a:tcPr/>
                </a:tc>
              </a:tr>
              <a:tr h="486465">
                <a:tc>
                  <a:txBody>
                    <a:bodyPr/>
                    <a:lstStyle/>
                    <a:p>
                      <a:r>
                        <a:rPr lang="zh-TW" altLang="en-US" sz="2400" dirty="0" smtClean="0">
                          <a:latin typeface="微軟正黑體" panose="020B0604030504040204" pitchFamily="34" charset="-120"/>
                          <a:ea typeface="微軟正黑體" panose="020B0604030504040204" pitchFamily="34" charset="-120"/>
                        </a:rPr>
                        <a:t>期間</a:t>
                      </a:r>
                      <a:endParaRPr lang="zh-HK" altLang="en-US" sz="2400" dirty="0">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en-US" altLang="zh-TW" sz="2400" dirty="0" smtClean="0">
                          <a:latin typeface="微軟正黑體" panose="020B0604030504040204" pitchFamily="34" charset="-120"/>
                          <a:ea typeface="微軟正黑體" panose="020B0604030504040204" pitchFamily="34" charset="-120"/>
                        </a:rPr>
                        <a:t>2016</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月中至</a:t>
                      </a:r>
                      <a:r>
                        <a:rPr lang="en-US" altLang="zh-TW" sz="2400" dirty="0" smtClean="0">
                          <a:latin typeface="微軟正黑體" panose="020B0604030504040204" pitchFamily="34" charset="-120"/>
                          <a:ea typeface="微軟正黑體" panose="020B0604030504040204" pitchFamily="34" charset="-120"/>
                        </a:rPr>
                        <a:t>2017</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日</a:t>
                      </a:r>
                      <a:endParaRPr lang="zh-HK" altLang="en-US" sz="2400" dirty="0">
                        <a:latin typeface="微軟正黑體" panose="020B0604030504040204" pitchFamily="34" charset="-120"/>
                        <a:ea typeface="微軟正黑體" panose="020B0604030504040204" pitchFamily="34" charset="-120"/>
                      </a:endParaRPr>
                    </a:p>
                  </a:txBody>
                  <a:tcPr/>
                </a:tc>
              </a:tr>
              <a:tr h="1250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抽樣方法</a:t>
                      </a:r>
                      <a:endParaRPr lang="zh-HK" altLang="en-US" sz="2400" dirty="0" smtClean="0">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在</a:t>
                      </a:r>
                      <a:r>
                        <a:rPr lang="zh-HK" altLang="zh-HK" sz="2400" dirty="0" smtClean="0">
                          <a:latin typeface="微軟正黑體" panose="020B0604030504040204" pitchFamily="34" charset="-120"/>
                          <a:ea typeface="微軟正黑體" panose="020B0604030504040204" pitchFamily="34" charset="-120"/>
                        </a:rPr>
                        <a:t>信義會有合作關係的中小學及地區中心</a:t>
                      </a:r>
                      <a:r>
                        <a:rPr lang="zh-TW" altLang="zh-HK" sz="2400" dirty="0" smtClean="0">
                          <a:latin typeface="微軟正黑體" panose="020B0604030504040204" pitchFamily="34" charset="-120"/>
                          <a:ea typeface="微軟正黑體" panose="020B0604030504040204" pitchFamily="34" charset="-120"/>
                        </a:rPr>
                        <a:t>，</a:t>
                      </a:r>
                      <a:r>
                        <a:rPr lang="zh-HK" altLang="zh-HK" sz="2400" dirty="0" smtClean="0">
                          <a:latin typeface="微軟正黑體" panose="020B0604030504040204" pitchFamily="34" charset="-120"/>
                          <a:ea typeface="微軟正黑體" panose="020B0604030504040204" pitchFamily="34" charset="-120"/>
                        </a:rPr>
                        <a:t>向合乎資格的對象派發問卷</a:t>
                      </a:r>
                      <a:endParaRPr lang="en-US" altLang="zh-HK" sz="2400" dirty="0" smtClean="0">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dirty="0" smtClean="0">
                          <a:latin typeface="微軟正黑體" panose="020B0604030504040204" pitchFamily="34" charset="-120"/>
                          <a:ea typeface="微軟正黑體" panose="020B0604030504040204" pitchFamily="34" charset="-120"/>
                        </a:rPr>
                        <a:t>由</a:t>
                      </a:r>
                      <a:r>
                        <a:rPr lang="zh-HK" altLang="zh-HK" sz="2400" dirty="0" smtClean="0">
                          <a:latin typeface="微軟正黑體" panose="020B0604030504040204" pitchFamily="34" charset="-120"/>
                          <a:ea typeface="微軟正黑體" panose="020B0604030504040204" pitchFamily="34" charset="-120"/>
                        </a:rPr>
                        <a:t>學</a:t>
                      </a:r>
                      <a:r>
                        <a:rPr lang="zh-TW" altLang="zh-HK" sz="2400" dirty="0" smtClean="0">
                          <a:latin typeface="微軟正黑體" panose="020B0604030504040204" pitchFamily="34" charset="-120"/>
                          <a:ea typeface="微軟正黑體" panose="020B0604030504040204" pitchFamily="34" charset="-120"/>
                        </a:rPr>
                        <a:t>生</a:t>
                      </a:r>
                      <a:r>
                        <a:rPr lang="zh-HK" altLang="zh-HK" sz="2400" dirty="0" smtClean="0">
                          <a:latin typeface="微軟正黑體" panose="020B0604030504040204" pitchFamily="34" charset="-120"/>
                          <a:ea typeface="微軟正黑體" panose="020B0604030504040204" pitchFamily="34" charset="-120"/>
                        </a:rPr>
                        <a:t>自填</a:t>
                      </a:r>
                      <a:r>
                        <a:rPr lang="en-US" altLang="zh-TW" sz="2400" baseline="0" dirty="0" smtClean="0">
                          <a:latin typeface="微軟正黑體" panose="020B0604030504040204" pitchFamily="34" charset="-120"/>
                          <a:ea typeface="微軟正黑體" panose="020B0604030504040204" pitchFamily="34" charset="-120"/>
                        </a:rPr>
                        <a:t> (self administrated)</a:t>
                      </a:r>
                      <a:r>
                        <a:rPr lang="zh-TW" altLang="en-US" sz="2400" baseline="0" dirty="0" smtClean="0">
                          <a:latin typeface="微軟正黑體" panose="020B0604030504040204" pitchFamily="34" charset="-120"/>
                          <a:ea typeface="微軟正黑體" panose="020B0604030504040204" pitchFamily="34" charset="-120"/>
                        </a:rPr>
                        <a:t>完成</a:t>
                      </a:r>
                      <a:r>
                        <a:rPr lang="zh-HK" altLang="zh-HK" sz="2400" dirty="0" smtClean="0">
                          <a:latin typeface="微軟正黑體" panose="020B0604030504040204" pitchFamily="34" charset="-120"/>
                          <a:ea typeface="微軟正黑體" panose="020B0604030504040204" pitchFamily="34" charset="-120"/>
                        </a:rPr>
                        <a:t>問</a:t>
                      </a:r>
                      <a:r>
                        <a:rPr lang="zh-TW" altLang="zh-HK" sz="2400" dirty="0" smtClean="0">
                          <a:latin typeface="微軟正黑體" panose="020B0604030504040204" pitchFamily="34" charset="-120"/>
                          <a:ea typeface="微軟正黑體" panose="020B0604030504040204" pitchFamily="34" charset="-120"/>
                        </a:rPr>
                        <a:t>卷</a:t>
                      </a:r>
                      <a:endParaRPr lang="zh-HK" altLang="en-US" sz="2400" dirty="0" smtClean="0">
                        <a:latin typeface="微軟正黑體" panose="020B0604030504040204" pitchFamily="34" charset="-120"/>
                        <a:ea typeface="微軟正黑體" panose="020B0604030504040204" pitchFamily="34" charset="-120"/>
                      </a:endParaRPr>
                    </a:p>
                  </a:txBody>
                  <a:tcPr/>
                </a:tc>
              </a:tr>
              <a:tr h="118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結果</a:t>
                      </a:r>
                      <a:endParaRPr lang="zh-HK" altLang="en-US" sz="2400" dirty="0" smtClean="0">
                        <a:latin typeface="微軟正黑體" panose="020B0604030504040204" pitchFamily="34" charset="-120"/>
                        <a:ea typeface="微軟正黑體" panose="020B0604030504040204" pitchFamily="34" charset="-120"/>
                      </a:endParaRPr>
                    </a:p>
                    <a:p>
                      <a:endParaRPr lang="zh-HK" altLang="en-US" sz="2400"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HK" altLang="zh-HK" sz="2400" dirty="0" smtClean="0">
                          <a:latin typeface="微軟正黑體" panose="020B0604030504040204" pitchFamily="34" charset="-120"/>
                          <a:ea typeface="微軟正黑體" panose="020B0604030504040204" pitchFamily="34" charset="-120"/>
                        </a:rPr>
                        <a:t>共１０間中小學參與（</a:t>
                      </a:r>
                      <a:r>
                        <a:rPr lang="zh-TW" altLang="en-US" sz="2400" dirty="0" smtClean="0">
                          <a:latin typeface="微軟正黑體" panose="020B0604030504040204" pitchFamily="34" charset="-120"/>
                          <a:ea typeface="微軟正黑體" panose="020B0604030504040204" pitchFamily="34" charset="-120"/>
                        </a:rPr>
                        <a:t>包括</a:t>
                      </a:r>
                      <a:r>
                        <a:rPr lang="zh-HK" altLang="zh-HK" sz="2400" dirty="0" smtClean="0">
                          <a:latin typeface="微軟正黑體" panose="020B0604030504040204" pitchFamily="34" charset="-120"/>
                          <a:ea typeface="微軟正黑體" panose="020B0604030504040204" pitchFamily="34" charset="-120"/>
                        </a:rPr>
                        <a:t>３間中學及</a:t>
                      </a:r>
                      <a:r>
                        <a:rPr lang="zh-TW" altLang="zh-HK" sz="2400" dirty="0" smtClean="0">
                          <a:latin typeface="微軟正黑體" panose="020B0604030504040204" pitchFamily="34" charset="-120"/>
                          <a:ea typeface="微軟正黑體" panose="020B0604030504040204" pitchFamily="34" charset="-120"/>
                        </a:rPr>
                        <a:t>７</a:t>
                      </a:r>
                      <a:r>
                        <a:rPr lang="zh-HK" altLang="zh-HK" sz="2400" dirty="0" smtClean="0">
                          <a:latin typeface="微軟正黑體" panose="020B0604030504040204" pitchFamily="34" charset="-120"/>
                          <a:ea typeface="微軟正黑體" panose="020B0604030504040204" pitchFamily="34" charset="-120"/>
                        </a:rPr>
                        <a:t>間小學</a:t>
                      </a:r>
                      <a:r>
                        <a:rPr lang="zh-TW" altLang="zh-HK"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HK" altLang="zh-HK" sz="2400" dirty="0" smtClean="0">
                          <a:latin typeface="微軟正黑體" panose="020B0604030504040204" pitchFamily="34" charset="-120"/>
                          <a:ea typeface="微軟正黑體" panose="020B0604030504040204" pitchFamily="34" charset="-120"/>
                        </a:rPr>
                        <a:t>合共收回</a:t>
                      </a:r>
                      <a:r>
                        <a:rPr lang="zh-TW" altLang="zh-HK" sz="2400" dirty="0" smtClean="0">
                          <a:latin typeface="微軟正黑體" panose="020B0604030504040204" pitchFamily="34" charset="-120"/>
                          <a:ea typeface="微軟正黑體" panose="020B0604030504040204" pitchFamily="34" charset="-120"/>
                        </a:rPr>
                        <a:t>１</a:t>
                      </a:r>
                      <a:r>
                        <a:rPr lang="zh-HK" altLang="zh-HK" sz="2400" dirty="0" smtClean="0">
                          <a:latin typeface="微軟正黑體" panose="020B0604030504040204" pitchFamily="34" charset="-120"/>
                          <a:ea typeface="微軟正黑體" panose="020B0604030504040204" pitchFamily="34" charset="-120"/>
                        </a:rPr>
                        <a:t>０３３ 份有效問卷</a:t>
                      </a:r>
                    </a:p>
                  </a:txBody>
                  <a:tcPr/>
                </a:tc>
              </a:tr>
            </a:tbl>
          </a:graphicData>
        </a:graphic>
      </p:graphicFrame>
      <p:sp>
        <p:nvSpPr>
          <p:cNvPr id="3" name="投影片編號版面配置區 2"/>
          <p:cNvSpPr>
            <a:spLocks noGrp="1"/>
          </p:cNvSpPr>
          <p:nvPr>
            <p:ph type="sldNum" sz="quarter" idx="12"/>
          </p:nvPr>
        </p:nvSpPr>
        <p:spPr/>
        <p:txBody>
          <a:bodyPr/>
          <a:lstStyle/>
          <a:p>
            <a:fld id="{8DED3DC2-EB7E-4D21-8D05-7FCB654B313D}" type="slidenum">
              <a:rPr lang="zh-HK" altLang="en-US" smtClean="0"/>
              <a:t>6</a:t>
            </a:fld>
            <a:endParaRPr lang="zh-HK" altLang="en-US"/>
          </a:p>
        </p:txBody>
      </p:sp>
    </p:spTree>
    <p:extLst>
      <p:ext uri="{BB962C8B-B14F-4D97-AF65-F5344CB8AC3E}">
        <p14:creationId xmlns:p14="http://schemas.microsoft.com/office/powerpoint/2010/main" val="388686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問卷內容</a:t>
            </a:r>
            <a:endParaRPr lang="zh-HK" altLang="en-US" b="1" dirty="0"/>
          </a:p>
        </p:txBody>
      </p:sp>
      <p:pic>
        <p:nvPicPr>
          <p:cNvPr id="6" name="圖片 5"/>
          <p:cNvPicPr>
            <a:picLocks noChangeAspect="1"/>
          </p:cNvPicPr>
          <p:nvPr/>
        </p:nvPicPr>
        <p:blipFill rotWithShape="1">
          <a:blip r:embed="rId2"/>
          <a:srcRect l="4717" t="11117" r="62532" b="34679"/>
          <a:stretch/>
        </p:blipFill>
        <p:spPr>
          <a:xfrm>
            <a:off x="2147867" y="1299730"/>
            <a:ext cx="8783325" cy="5292436"/>
          </a:xfrm>
          <a:prstGeom prst="rect">
            <a:avLst/>
          </a:prstGeom>
          <a:ln w="9525">
            <a:solidFill>
              <a:schemeClr val="tx1"/>
            </a:solidFill>
          </a:ln>
        </p:spPr>
      </p:pic>
      <p:cxnSp>
        <p:nvCxnSpPr>
          <p:cNvPr id="11" name="直線接點 10"/>
          <p:cNvCxnSpPr/>
          <p:nvPr/>
        </p:nvCxnSpPr>
        <p:spPr>
          <a:xfrm flipV="1">
            <a:off x="3080110" y="3611677"/>
            <a:ext cx="426720" cy="8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3080110" y="4749710"/>
            <a:ext cx="426720" cy="8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3080110" y="5778748"/>
            <a:ext cx="426720" cy="8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p:txBody>
          <a:bodyPr/>
          <a:lstStyle/>
          <a:p>
            <a:fld id="{8DED3DC2-EB7E-4D21-8D05-7FCB654B313D}" type="slidenum">
              <a:rPr lang="zh-HK" altLang="en-US" smtClean="0"/>
              <a:t>7</a:t>
            </a:fld>
            <a:endParaRPr lang="zh-HK" altLang="en-US"/>
          </a:p>
        </p:txBody>
      </p:sp>
    </p:spTree>
    <p:extLst>
      <p:ext uri="{BB962C8B-B14F-4D97-AF65-F5344CB8AC3E}">
        <p14:creationId xmlns:p14="http://schemas.microsoft.com/office/powerpoint/2010/main" val="168606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分析策略</a:t>
            </a:r>
            <a:endParaRPr lang="zh-HK" altLang="en-US" b="1" dirty="0"/>
          </a:p>
        </p:txBody>
      </p:sp>
      <p:sp>
        <p:nvSpPr>
          <p:cNvPr id="3" name="內容版面配置區 2"/>
          <p:cNvSpPr>
            <a:spLocks noGrp="1"/>
          </p:cNvSpPr>
          <p:nvPr>
            <p:ph idx="1"/>
          </p:nvPr>
        </p:nvSpPr>
        <p:spPr>
          <a:xfrm>
            <a:off x="1772816" y="1825625"/>
            <a:ext cx="9580984" cy="4895850"/>
          </a:xfrm>
        </p:spPr>
        <p:txBody>
          <a:bodyPr>
            <a:normAutofit/>
          </a:bodyPr>
          <a:lstStyle/>
          <a:p>
            <a:pPr marL="514350" indent="-514350">
              <a:lnSpc>
                <a:spcPct val="100000"/>
              </a:lnSpc>
              <a:spcBef>
                <a:spcPts val="0"/>
              </a:spcBef>
              <a:buFont typeface="+mj-lt"/>
              <a:buAutoNum type="arabicPeriod"/>
            </a:pPr>
            <a:r>
              <a:rPr lang="zh-TW" altLang="en-US" dirty="0" smtClean="0"/>
              <a:t>內容分析法 </a:t>
            </a:r>
            <a:r>
              <a:rPr lang="en-US" altLang="zh-TW" dirty="0" smtClean="0"/>
              <a:t>(content analysis) </a:t>
            </a:r>
          </a:p>
          <a:p>
            <a:pPr marL="514350" indent="-514350">
              <a:lnSpc>
                <a:spcPct val="100000"/>
              </a:lnSpc>
              <a:spcBef>
                <a:spcPts val="0"/>
              </a:spcBef>
              <a:buFont typeface="+mj-lt"/>
              <a:buAutoNum type="arabicPeriod"/>
            </a:pPr>
            <a:r>
              <a:rPr lang="zh-TW" altLang="en-US" dirty="0" smtClean="0"/>
              <a:t>以</a:t>
            </a:r>
            <a:r>
              <a:rPr lang="zh-TW" altLang="en-US" dirty="0"/>
              <a:t>學生回應作為</a:t>
            </a:r>
            <a:r>
              <a:rPr lang="zh-TW" altLang="en-US" dirty="0" smtClean="0"/>
              <a:t>單位，為每一個回應進行編碼 </a:t>
            </a:r>
            <a:r>
              <a:rPr lang="en-US" altLang="zh-TW" dirty="0" smtClean="0"/>
              <a:t>(coding) </a:t>
            </a:r>
            <a:r>
              <a:rPr lang="zh-TW" altLang="en-US" dirty="0"/>
              <a:t>歸類</a:t>
            </a:r>
            <a:r>
              <a:rPr lang="zh-TW" altLang="en-US" dirty="0" smtClean="0"/>
              <a:t>，計算相關類別字眼出現的頻數</a:t>
            </a:r>
            <a:endParaRPr lang="en-US" altLang="zh-TW" dirty="0" smtClean="0"/>
          </a:p>
          <a:p>
            <a:pPr marL="514350" indent="-514350">
              <a:lnSpc>
                <a:spcPct val="100000"/>
              </a:lnSpc>
              <a:spcBef>
                <a:spcPts val="0"/>
              </a:spcBef>
              <a:buFont typeface="+mj-lt"/>
              <a:buAutoNum type="arabicPeriod"/>
            </a:pPr>
            <a:r>
              <a:rPr lang="zh-TW" altLang="en-US" dirty="0" smtClean="0"/>
              <a:t>若學生在回應中填寫多於一個願望，研究員會按以下原則歸類：</a:t>
            </a:r>
            <a:endParaRPr lang="en-US" altLang="zh-TW" dirty="0" smtClean="0"/>
          </a:p>
          <a:p>
            <a:pPr marL="895350" lvl="1" indent="-438150">
              <a:lnSpc>
                <a:spcPct val="100000"/>
              </a:lnSpc>
              <a:spcBef>
                <a:spcPts val="0"/>
              </a:spcBef>
            </a:pPr>
            <a:r>
              <a:rPr lang="zh-TW" altLang="en-US" dirty="0" smtClean="0"/>
              <a:t>先了解其意思選取其</a:t>
            </a:r>
            <a:r>
              <a:rPr lang="zh-TW" altLang="en-US" u="sng" dirty="0" smtClean="0"/>
              <a:t>最優先表達</a:t>
            </a:r>
            <a:r>
              <a:rPr lang="zh-TW" altLang="en-US" dirty="0" smtClean="0"/>
              <a:t>的訊息</a:t>
            </a:r>
            <a:endParaRPr lang="en-US" altLang="zh-TW" dirty="0" smtClean="0"/>
          </a:p>
          <a:p>
            <a:pPr marL="895350" lvl="1" indent="-438150">
              <a:lnSpc>
                <a:spcPct val="100000"/>
              </a:lnSpc>
              <a:spcBef>
                <a:spcPts val="0"/>
              </a:spcBef>
            </a:pPr>
            <a:r>
              <a:rPr lang="zh-TW" altLang="en-US" dirty="0" smtClean="0"/>
              <a:t>若願望內容沒有主次之分，則會</a:t>
            </a:r>
            <a:r>
              <a:rPr lang="zh-TW" altLang="en-US" u="sng" dirty="0" smtClean="0"/>
              <a:t>選出框架中未有 </a:t>
            </a:r>
            <a:r>
              <a:rPr lang="en-US" altLang="zh-TW" u="sng" dirty="0" smtClean="0"/>
              <a:t>(</a:t>
            </a:r>
            <a:r>
              <a:rPr lang="zh-TW" altLang="en-US" u="sng" dirty="0" smtClean="0"/>
              <a:t>或較少</a:t>
            </a:r>
            <a:r>
              <a:rPr lang="en-US" altLang="zh-TW" u="sng" dirty="0" smtClean="0"/>
              <a:t>) </a:t>
            </a:r>
            <a:r>
              <a:rPr lang="zh-TW" altLang="en-US" u="sng" dirty="0" smtClean="0"/>
              <a:t>出現的訊息</a:t>
            </a:r>
            <a:r>
              <a:rPr lang="zh-TW" altLang="en-US" dirty="0" smtClean="0"/>
              <a:t>，以豐富框架的涵蓋面</a:t>
            </a:r>
            <a:endParaRPr lang="en-US" altLang="zh-TW" dirty="0" smtClean="0"/>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8</a:t>
            </a:fld>
            <a:endParaRPr lang="zh-HK" altLang="en-US"/>
          </a:p>
        </p:txBody>
      </p:sp>
    </p:spTree>
    <p:extLst>
      <p:ext uri="{BB962C8B-B14F-4D97-AF65-F5344CB8AC3E}">
        <p14:creationId xmlns:p14="http://schemas.microsoft.com/office/powerpoint/2010/main" val="3691537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r"/>
            <a:r>
              <a:rPr lang="zh-TW" altLang="en-US" sz="6000" b="1" dirty="0" smtClean="0"/>
              <a:t>主要分析結果</a:t>
            </a:r>
            <a:endParaRPr lang="zh-HK" altLang="en-US" sz="6000" b="1" dirty="0"/>
          </a:p>
        </p:txBody>
      </p:sp>
      <p:sp>
        <p:nvSpPr>
          <p:cNvPr id="5" name="文字版面配置區 4"/>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8DED3DC2-EB7E-4D21-8D05-7FCB654B313D}" type="slidenum">
              <a:rPr lang="zh-HK" altLang="en-US" smtClean="0"/>
              <a:t>9</a:t>
            </a:fld>
            <a:endParaRPr lang="zh-HK" altLang="en-US"/>
          </a:p>
        </p:txBody>
      </p:sp>
    </p:spTree>
    <p:extLst>
      <p:ext uri="{BB962C8B-B14F-4D97-AF65-F5344CB8AC3E}">
        <p14:creationId xmlns:p14="http://schemas.microsoft.com/office/powerpoint/2010/main" val="92230019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1214</Words>
  <Application>Microsoft Office PowerPoint</Application>
  <PresentationFormat>自訂</PresentationFormat>
  <Paragraphs>194</Paragraphs>
  <Slides>26</Slides>
  <Notes>2</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基督教香港信義會社會服務部 長腿叔叔信箱</vt:lpstr>
      <vt:lpstr>「長腿叔叔信箱」服務簡介</vt:lpstr>
      <vt:lpstr>「長腿叔叔信箱」服務簡介</vt:lpstr>
      <vt:lpstr>研究背景</vt:lpstr>
      <vt:lpstr>研究目的</vt:lpstr>
      <vt:lpstr>研究方法</vt:lpstr>
      <vt:lpstr>問卷內容</vt:lpstr>
      <vt:lpstr>分析策略</vt:lpstr>
      <vt:lpstr>主要分析結果</vt:lpstr>
      <vt:lpstr>生活開心狀況</vt:lpstr>
      <vt:lpstr>如果未來特首可以為你的家庭 做一件好事，你希望是什麼？</vt:lpstr>
      <vt:lpstr>如果未來特首可以為你的家庭 做一件好事，你希望是什麼？</vt:lpstr>
      <vt:lpstr>家庭願望（例子一）</vt:lpstr>
      <vt:lpstr>家庭願望（例子二）</vt:lpstr>
      <vt:lpstr>如果未來特首可以為你的學校 做一件好事，你希望是什麼？</vt:lpstr>
      <vt:lpstr>如果未來特首可以為你的學校做一件好事，你希望是什麼？</vt:lpstr>
      <vt:lpstr>受訪學同對學習安排的意見</vt:lpstr>
      <vt:lpstr>受訪學同對學習安排的意見(續)</vt:lpstr>
      <vt:lpstr>學校願望（例子）</vt:lpstr>
      <vt:lpstr>如果未來特首可為你居住的社區 做一件好事，你希望是什麼？</vt:lpstr>
      <vt:lpstr>如果未來特首可為你居住的社區 做一件好事，你希望是什麼？</vt:lpstr>
      <vt:lpstr>社區願望（例子）</vt:lpstr>
      <vt:lpstr>總結</vt:lpstr>
      <vt:lpstr>總結 (續一)</vt:lpstr>
      <vt:lpstr>總結 (續二)</vt:lpstr>
      <vt:lpstr>建議</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Staff</dc:creator>
  <cp:lastModifiedBy>staff</cp:lastModifiedBy>
  <cp:revision>40</cp:revision>
  <cp:lastPrinted>2017-02-17T06:23:06Z</cp:lastPrinted>
  <dcterms:created xsi:type="dcterms:W3CDTF">2016-05-27T05:49:35Z</dcterms:created>
  <dcterms:modified xsi:type="dcterms:W3CDTF">2017-02-20T04:21:26Z</dcterms:modified>
</cp:coreProperties>
</file>